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8" r:id="rId2"/>
    <p:sldId id="265" r:id="rId3"/>
    <p:sldId id="276" r:id="rId4"/>
    <p:sldId id="282" r:id="rId5"/>
    <p:sldId id="270" r:id="rId6"/>
    <p:sldId id="278" r:id="rId7"/>
    <p:sldId id="271" r:id="rId8"/>
    <p:sldId id="281" r:id="rId9"/>
    <p:sldId id="280" r:id="rId10"/>
    <p:sldId id="257" r:id="rId11"/>
  </p:sldIdLst>
  <p:sldSz cx="6858000" cy="9906000" type="A4"/>
  <p:notesSz cx="9939338" cy="68072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24" userDrawn="1">
          <p15:clr>
            <a:srgbClr val="A4A3A4"/>
          </p15:clr>
        </p15:guide>
        <p15:guide id="2" pos="255" userDrawn="1">
          <p15:clr>
            <a:srgbClr val="A4A3A4"/>
          </p15:clr>
        </p15:guide>
        <p15:guide id="3" pos="4042" userDrawn="1">
          <p15:clr>
            <a:srgbClr val="A4A3A4"/>
          </p15:clr>
        </p15:guide>
        <p15:guide id="5" orient="horz" pos="3755" userDrawn="1">
          <p15:clr>
            <a:srgbClr val="A4A3A4"/>
          </p15:clr>
        </p15:guide>
        <p15:guide id="6" orient="horz" pos="5592" userDrawn="1">
          <p15:clr>
            <a:srgbClr val="A4A3A4"/>
          </p15:clr>
        </p15:guide>
        <p15:guide id="7" orient="horz" pos="943" userDrawn="1">
          <p15:clr>
            <a:srgbClr val="A4A3A4"/>
          </p15:clr>
        </p15:guide>
        <p15:guide id="8" orient="horz" pos="3165" userDrawn="1">
          <p15:clr>
            <a:srgbClr val="A4A3A4"/>
          </p15:clr>
        </p15:guide>
        <p15:guide id="9" orient="horz" pos="575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479" autoAdjust="0"/>
    <p:restoredTop sz="94660"/>
  </p:normalViewPr>
  <p:slideViewPr>
    <p:cSldViewPr snapToGrid="0">
      <p:cViewPr varScale="1">
        <p:scale>
          <a:sx n="78" d="100"/>
          <a:sy n="78" d="100"/>
        </p:scale>
        <p:origin x="3576" y="96"/>
      </p:cViewPr>
      <p:guideLst>
        <p:guide orient="horz" pos="1124"/>
        <p:guide pos="255"/>
        <p:guide pos="4042"/>
        <p:guide orient="horz" pos="3755"/>
        <p:guide orient="horz" pos="5592"/>
        <p:guide orient="horz" pos="943"/>
        <p:guide orient="horz" pos="3165"/>
        <p:guide orient="horz" pos="575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S:\113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15240" cap="rnd" cmpd="sng" algn="ctr">
              <a:solidFill>
                <a:srgbClr val="FF0000"/>
              </a:solidFill>
              <a:prstDash val="sysDot"/>
              <a:round/>
            </a:ln>
            <a:effectLst/>
          </c:spPr>
          <c:marker>
            <c:symbol val="circle"/>
            <c:size val="4"/>
            <c:spPr>
              <a:solidFill>
                <a:schemeClr val="accent1"/>
              </a:solidFill>
              <a:ln w="9525" cap="flat" cmpd="sng" algn="ctr">
                <a:solidFill>
                  <a:schemeClr val="accent1"/>
                </a:solidFill>
                <a:round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Sheet2!$K$22:$K$24</c:f>
              <c:strCache>
                <c:ptCount val="3"/>
                <c:pt idx="0">
                  <c:v>LEVEL1</c:v>
                </c:pt>
                <c:pt idx="1">
                  <c:v>LEVEL2</c:v>
                </c:pt>
                <c:pt idx="2">
                  <c:v>LEVEL3</c:v>
                </c:pt>
              </c:strCache>
            </c:strRef>
          </c:cat>
          <c:val>
            <c:numRef>
              <c:f>Sheet2!$J$22:$J$24</c:f>
              <c:numCache>
                <c:formatCode>General</c:formatCode>
                <c:ptCount val="3"/>
                <c:pt idx="0">
                  <c:v>41.1</c:v>
                </c:pt>
                <c:pt idx="1">
                  <c:v>47.2</c:v>
                </c:pt>
                <c:pt idx="2">
                  <c:v>52.1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726-4B04-9F43-EC105A213F3B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271230719"/>
        <c:axId val="271234879"/>
      </c:lineChart>
      <c:catAx>
        <c:axId val="271230719"/>
        <c:scaling>
          <c:orientation val="minMax"/>
        </c:scaling>
        <c:delete val="0"/>
        <c:axPos val="b"/>
        <c:majorGridlines>
          <c:spPr>
            <a:ln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minorGridlines>
          <c:spPr>
            <a:ln>
              <a:solidFill>
                <a:schemeClr val="dk1">
                  <a:lumMod val="5000"/>
                  <a:lumOff val="95000"/>
                </a:schemeClr>
              </a:solidFill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271234879"/>
        <c:crosses val="autoZero"/>
        <c:auto val="1"/>
        <c:lblAlgn val="ctr"/>
        <c:lblOffset val="100"/>
        <c:noMultiLvlLbl val="0"/>
      </c:catAx>
      <c:valAx>
        <c:axId val="271234879"/>
        <c:scaling>
          <c:orientation val="minMax"/>
          <c:max val="53"/>
          <c:min val="40"/>
        </c:scaling>
        <c:delete val="0"/>
        <c:axPos val="l"/>
        <c:majorGridlines>
          <c:spPr>
            <a:ln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minorGridlines>
          <c:spPr>
            <a:ln>
              <a:solidFill>
                <a:schemeClr val="dk1">
                  <a:lumMod val="5000"/>
                  <a:lumOff val="95000"/>
                </a:schemeClr>
              </a:solidFill>
            </a:ln>
            <a:effectLst/>
          </c:spPr>
        </c:min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altLang="ko-KR"/>
                  <a:t>TEMPERTATURE(</a:t>
                </a:r>
                <a:r>
                  <a:rPr lang="ko-KR" altLang="en-US"/>
                  <a:t>℃</a:t>
                </a:r>
                <a:r>
                  <a:rPr lang="en-US" altLang="ko-KR"/>
                  <a:t>)</a:t>
                </a:r>
                <a:endParaRPr lang="ko-KR" alt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ko-K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271230719"/>
        <c:crosses val="autoZero"/>
        <c:crossBetween val="between"/>
      </c:val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7046" cy="3419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30567" y="0"/>
            <a:ext cx="4307046" cy="3419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376D39-94CB-4C0E-B1A1-577D6793FC59}" type="datetimeFigureOut">
              <a:rPr lang="ko-KR" altLang="en-US" smtClean="0"/>
              <a:t>2023-12-04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4175125" y="850900"/>
            <a:ext cx="1589088" cy="2297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3934" y="3275966"/>
            <a:ext cx="7951470" cy="268033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465265"/>
            <a:ext cx="4307046" cy="341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30567" y="6465265"/>
            <a:ext cx="4307046" cy="341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15F3E9-66F4-434E-A17F-C6362DC042D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0429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9627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71626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9879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29416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68566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00482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56640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7239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34680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77260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 dirty="0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93840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83417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10" Type="http://schemas.openxmlformats.org/officeDocument/2006/relationships/chart" Target="../charts/chart1.xml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그림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5495" y="476734"/>
            <a:ext cx="2399955" cy="599989"/>
          </a:xfrm>
          <a:prstGeom prst="rect">
            <a:avLst/>
          </a:prstGeom>
        </p:spPr>
      </p:pic>
      <p:sp>
        <p:nvSpPr>
          <p:cNvPr id="29" name="직사각형 28"/>
          <p:cNvSpPr/>
          <p:nvPr/>
        </p:nvSpPr>
        <p:spPr>
          <a:xfrm>
            <a:off x="912" y="255027"/>
            <a:ext cx="6858000" cy="175898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September 13, 2023</a:t>
            </a:r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2367048" y="9144331"/>
            <a:ext cx="2314575" cy="527403"/>
          </a:xfrm>
        </p:spPr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1</a:t>
            </a:fld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420834" y="1796965"/>
            <a:ext cx="455217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400" b="1" dirty="0" smtClean="0"/>
              <a:t>SU0114A2</a:t>
            </a:r>
          </a:p>
          <a:p>
            <a:r>
              <a:rPr lang="en-US" altLang="ko-KR" sz="2000" dirty="0">
                <a:solidFill>
                  <a:srgbClr val="000000"/>
                </a:solidFill>
              </a:rPr>
              <a:t>SHSGU9NNNN</a:t>
            </a:r>
            <a:endParaRPr lang="en-US" altLang="ko-KR" sz="2000" dirty="0" smtClean="0">
              <a:solidFill>
                <a:srgbClr val="000000"/>
              </a:solidFill>
            </a:endParaRPr>
          </a:p>
        </p:txBody>
      </p:sp>
      <p:pic>
        <p:nvPicPr>
          <p:cNvPr id="32" name="그림 3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921" y="8459670"/>
            <a:ext cx="700754" cy="670043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417005" y="1096744"/>
            <a:ext cx="15774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>
                <a:solidFill>
                  <a:srgbClr val="00B050"/>
                </a:solidFill>
              </a:rPr>
              <a:t>Product brief</a:t>
            </a:r>
            <a:endParaRPr lang="ko-KR" altLang="en-US" sz="2000" b="1" dirty="0">
              <a:solidFill>
                <a:srgbClr val="00B05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2239" y="4995817"/>
            <a:ext cx="179754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 smtClean="0">
                <a:latin typeface="+mj-ea"/>
                <a:ea typeface="+mj-ea"/>
              </a:rPr>
              <a:t>Product Description</a:t>
            </a:r>
          </a:p>
          <a:p>
            <a:pPr marL="171450" indent="-171450">
              <a:buFontTx/>
              <a:buChar char="-"/>
            </a:pPr>
            <a:r>
              <a:rPr lang="en-US" altLang="ko-KR" sz="1200" dirty="0" smtClean="0"/>
              <a:t>5V,9W heating pad</a:t>
            </a:r>
          </a:p>
          <a:p>
            <a:pPr marL="171450" indent="-171450">
              <a:buFontTx/>
              <a:buChar char="-"/>
            </a:pPr>
            <a:r>
              <a:rPr lang="en-US" altLang="ko-KR" sz="1200" dirty="0"/>
              <a:t>Fabric(Suede)</a:t>
            </a:r>
          </a:p>
          <a:p>
            <a:pPr marL="171450" indent="-171450">
              <a:buFontTx/>
              <a:buChar char="-"/>
            </a:pPr>
            <a:r>
              <a:rPr lang="en-US" altLang="ko-KR" sz="1200" dirty="0" smtClean="0"/>
              <a:t>Printed PET film heater</a:t>
            </a:r>
          </a:p>
          <a:p>
            <a:pPr marL="171450" indent="-171450">
              <a:buFontTx/>
              <a:buChar char="-"/>
            </a:pPr>
            <a:r>
              <a:rPr lang="en-US" altLang="ko-KR" sz="1200" dirty="0" smtClean="0"/>
              <a:t>3 step LED controller</a:t>
            </a:r>
            <a:endParaRPr lang="en-US" altLang="ko-KR" sz="1200" dirty="0"/>
          </a:p>
        </p:txBody>
      </p:sp>
      <p:sp>
        <p:nvSpPr>
          <p:cNvPr id="18" name="TextBox 17"/>
          <p:cNvSpPr txBox="1"/>
          <p:nvPr/>
        </p:nvSpPr>
        <p:spPr>
          <a:xfrm>
            <a:off x="2472846" y="5000004"/>
            <a:ext cx="228094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 smtClean="0">
                <a:latin typeface="+mj-ea"/>
                <a:ea typeface="+mj-ea"/>
              </a:rPr>
              <a:t>Features and Benefits</a:t>
            </a:r>
          </a:p>
          <a:p>
            <a:pPr marL="171450" indent="-171450">
              <a:buFontTx/>
              <a:buChar char="-"/>
            </a:pPr>
            <a:r>
              <a:rPr lang="en-US" altLang="ko-KR" sz="1200" dirty="0" smtClean="0"/>
              <a:t>Uniformity</a:t>
            </a:r>
            <a:endParaRPr lang="en-US" altLang="ko-KR" sz="1200" dirty="0"/>
          </a:p>
          <a:p>
            <a:pPr marL="171450" indent="-171450">
              <a:buFontTx/>
              <a:buChar char="-"/>
            </a:pPr>
            <a:r>
              <a:rPr lang="en-US" altLang="ko-KR" sz="1200" dirty="0" smtClean="0"/>
              <a:t>Thin </a:t>
            </a:r>
            <a:r>
              <a:rPr lang="en-US" altLang="ko-KR" sz="1200" dirty="0"/>
              <a:t>thickness</a:t>
            </a:r>
          </a:p>
          <a:p>
            <a:pPr marL="171450" indent="-171450">
              <a:buFontTx/>
              <a:buChar char="-"/>
            </a:pPr>
            <a:r>
              <a:rPr lang="en-US" altLang="ko-KR" sz="1200" dirty="0" smtClean="0"/>
              <a:t>Flexibility</a:t>
            </a:r>
            <a:endParaRPr lang="en-US" altLang="ko-KR" sz="1200" dirty="0"/>
          </a:p>
        </p:txBody>
      </p:sp>
      <p:sp>
        <p:nvSpPr>
          <p:cNvPr id="19" name="TextBox 18"/>
          <p:cNvSpPr txBox="1"/>
          <p:nvPr/>
        </p:nvSpPr>
        <p:spPr>
          <a:xfrm>
            <a:off x="4935157" y="4990979"/>
            <a:ext cx="14059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 smtClean="0">
                <a:latin typeface="+mj-ea"/>
                <a:ea typeface="+mj-ea"/>
              </a:rPr>
              <a:t>Key Applications</a:t>
            </a:r>
          </a:p>
          <a:p>
            <a:pPr marL="171450" indent="-171450">
              <a:buFontTx/>
              <a:buChar char="-"/>
            </a:pPr>
            <a:r>
              <a:rPr lang="en-US" altLang="ko-KR" sz="1200" dirty="0" smtClean="0"/>
              <a:t>Heating pad</a:t>
            </a:r>
          </a:p>
          <a:p>
            <a:pPr marL="171450" indent="-171450">
              <a:buFontTx/>
              <a:buChar char="-"/>
            </a:pPr>
            <a:r>
              <a:rPr lang="en-US" altLang="ko-KR" sz="1200" dirty="0" smtClean="0"/>
              <a:t>Warmer</a:t>
            </a:r>
            <a:endParaRPr lang="en-US" altLang="ko-KR" sz="1200" dirty="0"/>
          </a:p>
        </p:txBody>
      </p:sp>
      <p:cxnSp>
        <p:nvCxnSpPr>
          <p:cNvPr id="20" name="직선 연결선 19"/>
          <p:cNvCxnSpPr/>
          <p:nvPr/>
        </p:nvCxnSpPr>
        <p:spPr>
          <a:xfrm>
            <a:off x="412239" y="4985927"/>
            <a:ext cx="1830884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연결선 20"/>
          <p:cNvCxnSpPr/>
          <p:nvPr/>
        </p:nvCxnSpPr>
        <p:spPr>
          <a:xfrm>
            <a:off x="2464436" y="4985927"/>
            <a:ext cx="2289355" cy="2671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연결선 21"/>
          <p:cNvCxnSpPr/>
          <p:nvPr/>
        </p:nvCxnSpPr>
        <p:spPr>
          <a:xfrm>
            <a:off x="4973012" y="4985959"/>
            <a:ext cx="1432561" cy="364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그림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8713" y="8585379"/>
            <a:ext cx="427473" cy="539430"/>
          </a:xfrm>
          <a:prstGeom prst="rect">
            <a:avLst/>
          </a:prstGeom>
        </p:spPr>
      </p:pic>
      <p:pic>
        <p:nvPicPr>
          <p:cNvPr id="37" name="그림 3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65919" y="8636711"/>
            <a:ext cx="535630" cy="414813"/>
          </a:xfrm>
          <a:prstGeom prst="rect">
            <a:avLst/>
          </a:prstGeom>
        </p:spPr>
      </p:pic>
      <p:pic>
        <p:nvPicPr>
          <p:cNvPr id="38" name="그림 3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29668" y="8619273"/>
            <a:ext cx="558905" cy="48018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2" name="그림 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16200000">
            <a:off x="3238994" y="1805290"/>
            <a:ext cx="2053850" cy="3828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1451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10</a:t>
            </a:fld>
            <a:endParaRPr lang="ko-KR" altLang="en-US" dirty="0"/>
          </a:p>
        </p:txBody>
      </p:sp>
      <p:sp>
        <p:nvSpPr>
          <p:cNvPr id="9" name="날짜 개체 틀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Rev1.0, September 13, 2023</a:t>
            </a:r>
            <a:endParaRPr lang="ko-KR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04814" y="6840962"/>
            <a:ext cx="5981699" cy="22929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altLang="ko-KR" sz="1100" dirty="0" smtClean="0"/>
          </a:p>
          <a:p>
            <a:r>
              <a:rPr lang="en-US" altLang="ko-KR" sz="1100" b="1" dirty="0" smtClean="0"/>
              <a:t>HEAD OFFICE</a:t>
            </a:r>
          </a:p>
          <a:p>
            <a:r>
              <a:rPr lang="en-US" altLang="ko-KR" sz="1100" dirty="0" smtClean="0"/>
              <a:t>10</a:t>
            </a:r>
            <a:r>
              <a:rPr lang="en-US" altLang="ko-KR" sz="1100" dirty="0"/>
              <a:t>, </a:t>
            </a:r>
            <a:r>
              <a:rPr lang="en-US" altLang="ko-KR" sz="1100" dirty="0" err="1"/>
              <a:t>Sandan</a:t>
            </a:r>
            <a:r>
              <a:rPr lang="en-US" altLang="ko-KR" sz="1100" dirty="0"/>
              <a:t> 4-gil, </a:t>
            </a:r>
            <a:r>
              <a:rPr lang="en-US" altLang="ko-KR" sz="1100" dirty="0" err="1"/>
              <a:t>Seo-myeon</a:t>
            </a:r>
            <a:r>
              <a:rPr lang="en-US" altLang="ko-KR" sz="1100" dirty="0"/>
              <a:t>, Suncheon-</a:t>
            </a:r>
            <a:r>
              <a:rPr lang="en-US" altLang="ko-KR" sz="1100" dirty="0" err="1"/>
              <a:t>si</a:t>
            </a:r>
            <a:r>
              <a:rPr lang="en-US" altLang="ko-KR" sz="1100" dirty="0"/>
              <a:t>, </a:t>
            </a:r>
            <a:r>
              <a:rPr lang="en-US" altLang="ko-KR" sz="1100" dirty="0" err="1"/>
              <a:t>Jeollanam</a:t>
            </a:r>
            <a:r>
              <a:rPr lang="en-US" altLang="ko-KR" sz="1100" dirty="0"/>
              <a:t>-do, Republic of </a:t>
            </a:r>
            <a:r>
              <a:rPr lang="en-US" altLang="ko-KR" sz="1100" dirty="0" smtClean="0"/>
              <a:t>Korea,(57927)</a:t>
            </a:r>
          </a:p>
          <a:p>
            <a:endParaRPr lang="en-US" altLang="ko-KR" sz="1100" dirty="0" smtClean="0"/>
          </a:p>
          <a:p>
            <a:r>
              <a:rPr lang="en-US" altLang="ko-KR" sz="1100" b="1" dirty="0" smtClean="0"/>
              <a:t>FACTORY</a:t>
            </a:r>
          </a:p>
          <a:p>
            <a:r>
              <a:rPr lang="en-US" altLang="ko-KR" sz="1100" dirty="0"/>
              <a:t>49, Hangman 10-ro, </a:t>
            </a:r>
            <a:r>
              <a:rPr lang="en-US" altLang="ko-KR" sz="1100" dirty="0" err="1"/>
              <a:t>Gwangyang-si</a:t>
            </a:r>
            <a:r>
              <a:rPr lang="en-US" altLang="ko-KR" sz="1100" dirty="0"/>
              <a:t>, </a:t>
            </a:r>
            <a:r>
              <a:rPr lang="en-US" altLang="ko-KR" sz="1100" dirty="0" err="1"/>
              <a:t>Jeollanam</a:t>
            </a:r>
            <a:r>
              <a:rPr lang="en-US" altLang="ko-KR" sz="1100" dirty="0"/>
              <a:t>-do, Republic of </a:t>
            </a:r>
            <a:r>
              <a:rPr lang="en-US" altLang="ko-KR" sz="1100" dirty="0" smtClean="0"/>
              <a:t>Korea(57793)</a:t>
            </a:r>
          </a:p>
          <a:p>
            <a:endParaRPr lang="en-US" altLang="ko-KR" sz="1100" dirty="0"/>
          </a:p>
          <a:p>
            <a:r>
              <a:rPr lang="en-US" altLang="ko-KR" sz="1100" b="1" dirty="0" smtClean="0"/>
              <a:t>SEOUL OFFICE</a:t>
            </a:r>
          </a:p>
          <a:p>
            <a:r>
              <a:rPr lang="en-US" altLang="ko-KR" sz="1100" dirty="0" smtClean="0"/>
              <a:t>PARU B/D 71, </a:t>
            </a:r>
            <a:r>
              <a:rPr lang="en-US" altLang="ko-KR" sz="1100" dirty="0" err="1" smtClean="0"/>
              <a:t>Mokdongjungangbuk-ro</a:t>
            </a:r>
            <a:r>
              <a:rPr lang="en-US" altLang="ko-KR" sz="1100" dirty="0" smtClean="0"/>
              <a:t>, </a:t>
            </a:r>
            <a:r>
              <a:rPr lang="en-US" altLang="ko-KR" sz="1100" dirty="0" err="1" smtClean="0"/>
              <a:t>Yangcheon-gu</a:t>
            </a:r>
            <a:r>
              <a:rPr lang="en-US" altLang="ko-KR" sz="1100" dirty="0" smtClean="0"/>
              <a:t>, Seoul Korea(07947)</a:t>
            </a:r>
          </a:p>
          <a:p>
            <a:endParaRPr lang="en-US" altLang="ko-KR" sz="1100" dirty="0" smtClean="0"/>
          </a:p>
          <a:p>
            <a:endParaRPr lang="en-US" altLang="ko-KR" sz="1100" dirty="0" smtClean="0"/>
          </a:p>
          <a:p>
            <a:r>
              <a:rPr lang="en-US" altLang="ko-KR" sz="1100" b="1" dirty="0" smtClean="0"/>
              <a:t>TEL</a:t>
            </a:r>
            <a:r>
              <a:rPr lang="en-US" altLang="ko-KR" sz="1100" dirty="0" smtClean="0"/>
              <a:t>  +82-61-755-5114</a:t>
            </a:r>
          </a:p>
          <a:p>
            <a:r>
              <a:rPr lang="en-US" altLang="ko-KR" sz="1100" dirty="0" smtClean="0"/>
              <a:t>FAX  </a:t>
            </a:r>
            <a:r>
              <a:rPr lang="en-US" altLang="ko-KR" sz="1100" dirty="0" smtClean="0">
                <a:solidFill>
                  <a:prstClr val="black"/>
                </a:solidFill>
              </a:rPr>
              <a:t>+82-61-753-0134</a:t>
            </a:r>
            <a:endParaRPr lang="en-US" altLang="ko-KR" sz="1100" dirty="0">
              <a:solidFill>
                <a:prstClr val="black"/>
              </a:solidFill>
            </a:endParaRPr>
          </a:p>
        </p:txBody>
      </p:sp>
      <p:pic>
        <p:nvPicPr>
          <p:cNvPr id="11" name="그림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6374" y="3368379"/>
            <a:ext cx="2125251" cy="531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848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24190" y="1096903"/>
            <a:ext cx="2034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>
                <a:solidFill>
                  <a:srgbClr val="00B050"/>
                </a:solidFill>
              </a:rPr>
              <a:t>Table of Contents</a:t>
            </a:r>
            <a:endParaRPr lang="ko-KR" altLang="en-US" sz="2000" b="1" dirty="0">
              <a:solidFill>
                <a:srgbClr val="00B050"/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2</a:t>
            </a:fld>
            <a:endParaRPr lang="ko-KR" altLang="en-US" dirty="0"/>
          </a:p>
        </p:txBody>
      </p:sp>
      <p:sp>
        <p:nvSpPr>
          <p:cNvPr id="14" name="날짜 개체 틀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Rev1.0, September 13, 2023</a:t>
            </a:r>
            <a:endParaRPr lang="ko-KR" altLang="en-US" dirty="0"/>
          </a:p>
        </p:txBody>
      </p:sp>
      <p:graphicFrame>
        <p:nvGraphicFramePr>
          <p:cNvPr id="13" name="표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5525830"/>
              </p:ext>
            </p:extLst>
          </p:nvPr>
        </p:nvGraphicFramePr>
        <p:xfrm>
          <a:off x="425752" y="1515712"/>
          <a:ext cx="6006495" cy="4074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33460">
                  <a:extLst>
                    <a:ext uri="{9D8B030D-6E8A-4147-A177-3AD203B41FA5}">
                      <a16:colId xmlns:a16="http://schemas.microsoft.com/office/drawing/2014/main" val="3237775241"/>
                    </a:ext>
                  </a:extLst>
                </a:gridCol>
                <a:gridCol w="973035">
                  <a:extLst>
                    <a:ext uri="{9D8B030D-6E8A-4147-A177-3AD203B41FA5}">
                      <a16:colId xmlns:a16="http://schemas.microsoft.com/office/drawing/2014/main" val="3722416483"/>
                    </a:ext>
                  </a:extLst>
                </a:gridCol>
              </a:tblGrid>
              <a:tr h="407442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b="1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</a:rPr>
                        <a:t>Index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</a:rPr>
                        <a:t>page</a:t>
                      </a:r>
                      <a:endParaRPr lang="ko-KR" altLang="en-US" sz="1400" dirty="0">
                        <a:solidFill>
                          <a:schemeClr val="bg1"/>
                        </a:solidFill>
                        <a:latin typeface="+mn-lt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5546558"/>
                  </a:ext>
                </a:extLst>
              </a:tr>
              <a:tr h="40744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Product</a:t>
                      </a:r>
                      <a:r>
                        <a:rPr lang="ko-KR" alt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Brief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1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4959076"/>
                  </a:ext>
                </a:extLst>
              </a:tr>
              <a:tr h="407442">
                <a:tc>
                  <a:txBody>
                    <a:bodyPr/>
                    <a:lstStyle/>
                    <a:p>
                      <a:r>
                        <a:rPr lang="en-US" altLang="ko-K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Table</a:t>
                      </a:r>
                      <a:r>
                        <a:rPr lang="en-US" altLang="ko-KR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of Contents</a:t>
                      </a:r>
                      <a:endParaRPr lang="ko-KR" altLang="en-US" sz="1400" b="0" dirty="0">
                        <a:latin typeface="+mn-lt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2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8736847"/>
                  </a:ext>
                </a:extLst>
              </a:tr>
              <a:tr h="407442">
                <a:tc>
                  <a:txBody>
                    <a:bodyPr/>
                    <a:lstStyle/>
                    <a:p>
                      <a:r>
                        <a:rPr lang="en-US" altLang="ko-K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Performance</a:t>
                      </a:r>
                      <a:r>
                        <a:rPr lang="en-US" altLang="ko-KR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Characteristics</a:t>
                      </a:r>
                      <a:endParaRPr lang="ko-KR" altLang="en-US" sz="1400" b="1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3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5937831"/>
                  </a:ext>
                </a:extLst>
              </a:tr>
              <a:tr h="407442">
                <a:tc>
                  <a:txBody>
                    <a:bodyPr/>
                    <a:lstStyle/>
                    <a:p>
                      <a:r>
                        <a:rPr lang="en-US" altLang="ko-KR" sz="14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Characteristic Diagram </a:t>
                      </a:r>
                      <a:r>
                        <a:rPr lang="en-US" altLang="ko-KR" sz="1400" b="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 </a:t>
                      </a:r>
                      <a:endParaRPr lang="ko-KR" altLang="en-US" sz="1400" b="0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400" dirty="0" smtClean="0">
                          <a:latin typeface="+mn-lt"/>
                          <a:ea typeface="+mn-ea"/>
                        </a:rPr>
                        <a:t>4</a:t>
                      </a:r>
                      <a:endParaRPr lang="ko-KR" altLang="en-US" sz="1400" dirty="0">
                        <a:latin typeface="+mn-lt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5130487"/>
                  </a:ext>
                </a:extLst>
              </a:tr>
              <a:tr h="40744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Reliability Test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5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924912"/>
                  </a:ext>
                </a:extLst>
              </a:tr>
              <a:tr h="40744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Mechanical Dimensions</a:t>
                      </a:r>
                      <a:endParaRPr lang="ko-KR" altLang="en-US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400" dirty="0" smtClean="0">
                          <a:latin typeface="+mn-lt"/>
                          <a:ea typeface="+mn-ea"/>
                        </a:rPr>
                        <a:t>6</a:t>
                      </a:r>
                      <a:endParaRPr lang="ko-KR" altLang="en-US" sz="1400" dirty="0">
                        <a:latin typeface="+mn-lt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3965285"/>
                  </a:ext>
                </a:extLst>
              </a:tr>
              <a:tr h="40744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Product Nomenclature</a:t>
                      </a:r>
                      <a:endParaRPr lang="ko-KR" altLang="en-US" sz="1400" b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7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744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Packaging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8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744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Precaution For Use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16" name="그림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13" y="235939"/>
            <a:ext cx="2125251" cy="531313"/>
          </a:xfrm>
          <a:prstGeom prst="rect">
            <a:avLst/>
          </a:prstGeom>
        </p:spPr>
      </p:pic>
      <p:cxnSp>
        <p:nvCxnSpPr>
          <p:cNvPr id="17" name="직선 연결선 16"/>
          <p:cNvCxnSpPr/>
          <p:nvPr/>
        </p:nvCxnSpPr>
        <p:spPr>
          <a:xfrm>
            <a:off x="2196659" y="472966"/>
            <a:ext cx="421464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498428" y="156184"/>
            <a:ext cx="199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Product Data Sheet</a:t>
            </a:r>
            <a:endParaRPr lang="ko-KR" alt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361922" y="459498"/>
            <a:ext cx="21323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SU0114A2/ </a:t>
            </a:r>
            <a:r>
              <a:rPr lang="en-US" altLang="ko-KR" sz="1400" dirty="0"/>
              <a:t>SHSGU9NNNN</a:t>
            </a:r>
          </a:p>
        </p:txBody>
      </p:sp>
    </p:spTree>
    <p:extLst>
      <p:ext uri="{BB962C8B-B14F-4D97-AF65-F5344CB8AC3E}">
        <p14:creationId xmlns:p14="http://schemas.microsoft.com/office/powerpoint/2010/main" val="2903510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17385" y="1146602"/>
            <a:ext cx="30600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>
                <a:solidFill>
                  <a:srgbClr val="00B050"/>
                </a:solidFill>
              </a:rPr>
              <a:t>Performance Characteristic</a:t>
            </a:r>
            <a:endParaRPr lang="ko-KR" altLang="en-US" sz="2000" b="1" dirty="0">
              <a:solidFill>
                <a:srgbClr val="00B050"/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3</a:t>
            </a:fld>
            <a:endParaRPr lang="ko-KR" altLang="en-US" dirty="0"/>
          </a:p>
        </p:txBody>
      </p:sp>
      <p:sp>
        <p:nvSpPr>
          <p:cNvPr id="8" name="직사각형 7"/>
          <p:cNvSpPr/>
          <p:nvPr/>
        </p:nvSpPr>
        <p:spPr>
          <a:xfrm>
            <a:off x="414973" y="8765161"/>
            <a:ext cx="597693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100" dirty="0" smtClean="0">
                <a:latin typeface="+mj-ea"/>
                <a:ea typeface="+mj-ea"/>
              </a:rPr>
              <a:t>* </a:t>
            </a:r>
            <a:r>
              <a:rPr lang="en-US" altLang="ko-KR" sz="1100" dirty="0">
                <a:latin typeface="+mj-ea"/>
                <a:ea typeface="+mj-ea"/>
              </a:rPr>
              <a:t>Product is not guaranteed for operations above the above conditions</a:t>
            </a:r>
            <a:endParaRPr lang="ko-KR" altLang="en-US" sz="1100" dirty="0">
              <a:latin typeface="+mj-ea"/>
              <a:ea typeface="+mj-ea"/>
            </a:endParaRPr>
          </a:p>
        </p:txBody>
      </p:sp>
      <p:sp>
        <p:nvSpPr>
          <p:cNvPr id="17" name="날짜 개체 틀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Rev1.0, September 13, 2023</a:t>
            </a:r>
            <a:endParaRPr lang="ko-KR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20164" y="7174819"/>
            <a:ext cx="301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>
                <a:solidFill>
                  <a:srgbClr val="00B050"/>
                </a:solidFill>
              </a:rPr>
              <a:t>Absolute Maximum Rating</a:t>
            </a:r>
            <a:endParaRPr lang="ko-KR" altLang="en-US" sz="2000" b="1" dirty="0">
              <a:solidFill>
                <a:srgbClr val="00B050"/>
              </a:solidFill>
            </a:endParaRPr>
          </a:p>
        </p:txBody>
      </p:sp>
      <p:graphicFrame>
        <p:nvGraphicFramePr>
          <p:cNvPr id="22" name="표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6111490"/>
              </p:ext>
            </p:extLst>
          </p:nvPr>
        </p:nvGraphicFramePr>
        <p:xfrm>
          <a:off x="417384" y="1519187"/>
          <a:ext cx="5993923" cy="4595784"/>
        </p:xfrm>
        <a:graphic>
          <a:graphicData uri="http://schemas.openxmlformats.org/drawingml/2006/table">
            <a:tbl>
              <a:tblPr/>
              <a:tblGrid>
                <a:gridCol w="16335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12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87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03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5155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Category</a:t>
                      </a:r>
                      <a:endParaRPr lang="ko-KR" altLang="en-US" sz="12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standard</a:t>
                      </a:r>
                      <a:endParaRPr lang="ko-KR" altLang="en-US" sz="12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0" spc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Tolerance</a:t>
                      </a:r>
                      <a:endParaRPr lang="ko-KR" altLang="en-US" sz="1200" b="1" kern="0" spc="0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dirty="0" smtClean="0">
                          <a:solidFill>
                            <a:schemeClr val="bg1"/>
                          </a:solidFill>
                          <a:effectLst/>
                        </a:rPr>
                        <a:t>Remarks</a:t>
                      </a:r>
                      <a:endParaRPr lang="ko-KR" altLang="en-US" sz="1200" b="1" kern="0" spc="0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6494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dirty="0" smtClean="0">
                          <a:effectLst/>
                        </a:rPr>
                        <a:t>product name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200" dirty="0" smtClean="0"/>
                        <a:t>SU0114A2</a:t>
                      </a:r>
                      <a:endParaRPr lang="en-US" altLang="ko-KR" sz="1200" dirty="0" smtClean="0"/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kern="0" spc="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105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P/N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dirty="0" smtClean="0"/>
                        <a:t>SHSGU9NNNN</a:t>
                      </a:r>
                      <a:endParaRPr lang="en-US" altLang="ko-KR" sz="1200" dirty="0" smtClean="0"/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3105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0" kern="0" spc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Fabric</a:t>
                      </a:r>
                      <a:endParaRPr lang="ko-KR" altLang="en-US" sz="1200" b="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/>
                        <a:t>Fabric(Suede)</a:t>
                      </a:r>
                    </a:p>
                    <a:p>
                      <a:pPr algn="ctr" rtl="0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, 0.7t</a:t>
                      </a: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±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0.3mm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23105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Size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Mat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 :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270Ø X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 1.5mm</a:t>
                      </a:r>
                    </a:p>
                    <a:p>
                      <a:pPr algn="ctr" rtl="0" fontAlgn="ctr"/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Controller: 25mm X 35mm X 10mm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±2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mm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　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3105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dirty="0" smtClean="0">
                          <a:effectLst/>
                        </a:rPr>
                        <a:t>Weight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Mat: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 48g</a:t>
                      </a:r>
                    </a:p>
                    <a:p>
                      <a:pPr algn="ctr" rtl="0" fontAlgn="ctr"/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Controller: 36g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±</a:t>
                      </a:r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</a:rPr>
                        <a:t>10%</a:t>
                      </a:r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9395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dirty="0" smtClean="0">
                          <a:effectLst/>
                        </a:rPr>
                        <a:t>Rated voltage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5 DCV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-</a:t>
                      </a: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　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9395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dirty="0" smtClean="0">
                          <a:effectLst/>
                        </a:rPr>
                        <a:t>Resistance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2.6</a:t>
                      </a:r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Ω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±</a:t>
                      </a:r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10%</a:t>
                      </a:r>
                      <a:endParaRPr lang="ko-KR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9395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dirty="0" smtClean="0">
                          <a:effectLst/>
                        </a:rPr>
                        <a:t>Electricity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9W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±</a:t>
                      </a:r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10%</a:t>
                      </a:r>
                      <a:endParaRPr lang="ko-KR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　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9395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dirty="0" smtClean="0">
                          <a:effectLst/>
                        </a:rPr>
                        <a:t>Power density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0.13W/cm2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±</a:t>
                      </a:r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10%</a:t>
                      </a:r>
                      <a:endParaRPr lang="ko-KR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　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99960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1200" spc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Temperature</a:t>
                      </a:r>
                      <a:r>
                        <a:rPr lang="en-US" altLang="ko-KR" sz="1200" kern="1200" spc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of use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LEVEL : 1 (40℃)  2 (45℃)  3 (50℃)</a:t>
                      </a: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Sensor control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3105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dirty="0" smtClean="0">
                          <a:effectLst/>
                        </a:rPr>
                        <a:t>Operating condition 1</a:t>
                      </a: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MAX. 12Hour</a:t>
                      </a: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off</a:t>
                      </a:r>
                      <a:r>
                        <a:rPr lang="ko-KR" alt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　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3105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smtClean="0">
                          <a:effectLst/>
                        </a:rPr>
                        <a:t>Operating condition 2</a:t>
                      </a: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</a:rPr>
                        <a:t>Insulation thermal 70℃</a:t>
                      </a: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off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　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23" name="직사각형 22"/>
          <p:cNvSpPr/>
          <p:nvPr/>
        </p:nvSpPr>
        <p:spPr>
          <a:xfrm>
            <a:off x="419305" y="6233619"/>
            <a:ext cx="601186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100" dirty="0" smtClean="0">
                <a:latin typeface="+mn-ea"/>
              </a:rPr>
              <a:t>* Resistance </a:t>
            </a:r>
            <a:r>
              <a:rPr lang="en-US" altLang="ko-KR" sz="1100" dirty="0">
                <a:latin typeface="+mn-ea"/>
              </a:rPr>
              <a:t>is a measurement </a:t>
            </a:r>
            <a:r>
              <a:rPr lang="en-US" altLang="ko-KR" sz="1100" dirty="0" smtClean="0">
                <a:latin typeface="+mn-ea"/>
              </a:rPr>
              <a:t>tolerance</a:t>
            </a:r>
          </a:p>
          <a:p>
            <a:r>
              <a:rPr lang="en-US" altLang="ko-KR" sz="1100" dirty="0" smtClean="0">
                <a:latin typeface="+mn-ea"/>
              </a:rPr>
              <a:t>* Temperature </a:t>
            </a:r>
            <a:r>
              <a:rPr lang="en-US" altLang="ko-KR" sz="1100" dirty="0">
                <a:latin typeface="+mn-ea"/>
              </a:rPr>
              <a:t>of use is </a:t>
            </a:r>
            <a:r>
              <a:rPr lang="en-US" altLang="ko-KR" sz="1100" dirty="0" smtClean="0">
                <a:latin typeface="+mn-ea"/>
              </a:rPr>
              <a:t>single product operating environment</a:t>
            </a:r>
          </a:p>
          <a:p>
            <a:r>
              <a:rPr lang="en-US" altLang="ko-KR" sz="1100" dirty="0">
                <a:latin typeface="+mn-ea"/>
              </a:rPr>
              <a:t>* After turn on the power button, power on and set to level 3 automatically</a:t>
            </a:r>
            <a:endParaRPr lang="ko-KR" altLang="en-US" sz="1100" dirty="0">
              <a:latin typeface="+mn-ea"/>
            </a:endParaRPr>
          </a:p>
        </p:txBody>
      </p:sp>
      <p:graphicFrame>
        <p:nvGraphicFramePr>
          <p:cNvPr id="24" name="표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311039"/>
              </p:ext>
            </p:extLst>
          </p:nvPr>
        </p:nvGraphicFramePr>
        <p:xfrm>
          <a:off x="417385" y="7586764"/>
          <a:ext cx="6013895" cy="739317"/>
        </p:xfrm>
        <a:graphic>
          <a:graphicData uri="http://schemas.openxmlformats.org/drawingml/2006/table">
            <a:tbl>
              <a:tblPr/>
              <a:tblGrid>
                <a:gridCol w="28292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08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69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67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7115">
                <a:tc>
                  <a:txBody>
                    <a:bodyPr/>
                    <a:lstStyle/>
                    <a:p>
                      <a:pPr algn="ctr" fontAlgn="ctr"/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ED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dirty="0" smtClean="0">
                          <a:effectLst/>
                        </a:rPr>
                        <a:t>Voltage used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ED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dirty="0" smtClean="0">
                          <a:effectLst/>
                        </a:rPr>
                        <a:t>Heater temperature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ED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dirty="0" smtClean="0">
                          <a:effectLst/>
                        </a:rPr>
                        <a:t>Operating conditions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E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4037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dirty="0" smtClean="0">
                          <a:effectLst/>
                          <a:latin typeface="+mn-lt"/>
                        </a:rPr>
                        <a:t>Single Product Operating Environment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~ 7V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80℃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at</a:t>
                      </a:r>
                      <a:r>
                        <a:rPr lang="en-US" altLang="ko-KR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25</a:t>
                      </a:r>
                      <a:r>
                        <a:rPr lang="en-US" altLang="ko-KR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℃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25" name="그림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13" y="235939"/>
            <a:ext cx="2125251" cy="531313"/>
          </a:xfrm>
          <a:prstGeom prst="rect">
            <a:avLst/>
          </a:prstGeom>
        </p:spPr>
      </p:pic>
      <p:cxnSp>
        <p:nvCxnSpPr>
          <p:cNvPr id="26" name="직선 연결선 25"/>
          <p:cNvCxnSpPr/>
          <p:nvPr/>
        </p:nvCxnSpPr>
        <p:spPr>
          <a:xfrm>
            <a:off x="2196659" y="472966"/>
            <a:ext cx="421464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498428" y="156184"/>
            <a:ext cx="199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Product Data Sheet</a:t>
            </a:r>
            <a:endParaRPr lang="ko-KR" alt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361922" y="459498"/>
            <a:ext cx="21323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SU0114A2/ </a:t>
            </a:r>
            <a:r>
              <a:rPr lang="en-US" altLang="ko-KR" sz="1400" dirty="0"/>
              <a:t>SHSGU9NNNN</a:t>
            </a:r>
          </a:p>
        </p:txBody>
      </p:sp>
    </p:spTree>
    <p:extLst>
      <p:ext uri="{BB962C8B-B14F-4D97-AF65-F5344CB8AC3E}">
        <p14:creationId xmlns:p14="http://schemas.microsoft.com/office/powerpoint/2010/main" val="1234518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그림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13" y="235939"/>
            <a:ext cx="2125251" cy="531313"/>
          </a:xfrm>
          <a:prstGeom prst="rect">
            <a:avLst/>
          </a:prstGeom>
        </p:spPr>
      </p:pic>
      <p:cxnSp>
        <p:nvCxnSpPr>
          <p:cNvPr id="10" name="직선 연결선 9"/>
          <p:cNvCxnSpPr/>
          <p:nvPr/>
        </p:nvCxnSpPr>
        <p:spPr>
          <a:xfrm>
            <a:off x="2196659" y="472966"/>
            <a:ext cx="421464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98428" y="156184"/>
            <a:ext cx="199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Product Data Sheet</a:t>
            </a:r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4</a:t>
            </a:fld>
            <a:endParaRPr lang="ko-KR" altLang="en-US" dirty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 dirty="0"/>
          </a:p>
        </p:txBody>
      </p:sp>
      <p:sp>
        <p:nvSpPr>
          <p:cNvPr id="23" name="날짜 개체 틀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Rev1.0, September 13, 2023</a:t>
            </a:r>
            <a:endParaRPr lang="ko-KR" altLang="en-US" dirty="0"/>
          </a:p>
        </p:txBody>
      </p:sp>
      <p:sp>
        <p:nvSpPr>
          <p:cNvPr id="18" name="직사각형 17"/>
          <p:cNvSpPr/>
          <p:nvPr/>
        </p:nvSpPr>
        <p:spPr>
          <a:xfrm>
            <a:off x="4341827" y="3592463"/>
            <a:ext cx="374022" cy="2539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600" dirty="0" smtClean="0">
                <a:latin typeface="+mj-ea"/>
              </a:rPr>
              <a:t>ON</a:t>
            </a:r>
            <a:endParaRPr lang="en-US" altLang="ko-KR" sz="600" dirty="0">
              <a:latin typeface="+mj-ea"/>
            </a:endParaRPr>
          </a:p>
        </p:txBody>
      </p:sp>
      <p:pic>
        <p:nvPicPr>
          <p:cNvPr id="22" name="그림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5848" y="3672706"/>
            <a:ext cx="418899" cy="80738"/>
          </a:xfrm>
          <a:prstGeom prst="rect">
            <a:avLst/>
          </a:prstGeom>
        </p:spPr>
      </p:pic>
      <p:cxnSp>
        <p:nvCxnSpPr>
          <p:cNvPr id="24" name="직선 연결선 23"/>
          <p:cNvCxnSpPr/>
          <p:nvPr/>
        </p:nvCxnSpPr>
        <p:spPr>
          <a:xfrm>
            <a:off x="4639711" y="3658043"/>
            <a:ext cx="0" cy="1133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직선 연결선 24"/>
          <p:cNvCxnSpPr/>
          <p:nvPr/>
        </p:nvCxnSpPr>
        <p:spPr>
          <a:xfrm>
            <a:off x="5205496" y="3652343"/>
            <a:ext cx="0" cy="1133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직사각형 25"/>
          <p:cNvSpPr/>
          <p:nvPr/>
        </p:nvSpPr>
        <p:spPr>
          <a:xfrm>
            <a:off x="5527670" y="3587608"/>
            <a:ext cx="392274" cy="2130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600" dirty="0" smtClean="0">
                <a:latin typeface="+mj-ea"/>
              </a:rPr>
              <a:t> 50</a:t>
            </a:r>
            <a:r>
              <a:rPr lang="ko-KR" altLang="en-US" sz="600" dirty="0" smtClean="0">
                <a:latin typeface="+mj-ea"/>
              </a:rPr>
              <a:t>℃</a:t>
            </a:r>
            <a:endParaRPr lang="en-US" altLang="ko-KR" sz="600" dirty="0">
              <a:latin typeface="+mj-ea"/>
            </a:endParaRPr>
          </a:p>
        </p:txBody>
      </p:sp>
      <p:pic>
        <p:nvPicPr>
          <p:cNvPr id="28" name="그림 2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5629" y="3116302"/>
            <a:ext cx="190494" cy="464650"/>
          </a:xfrm>
          <a:prstGeom prst="rect">
            <a:avLst/>
          </a:prstGeom>
        </p:spPr>
      </p:pic>
      <p:pic>
        <p:nvPicPr>
          <p:cNvPr id="29" name="그림 28"/>
          <p:cNvPicPr>
            <a:picLocks noChangeAspect="1"/>
          </p:cNvPicPr>
          <p:nvPr/>
        </p:nvPicPr>
        <p:blipFill rotWithShape="1">
          <a:blip r:embed="rId5"/>
          <a:srcRect t="5155" b="-1"/>
          <a:stretch/>
        </p:blipFill>
        <p:spPr>
          <a:xfrm rot="5400000">
            <a:off x="4760070" y="2871892"/>
            <a:ext cx="458682" cy="916688"/>
          </a:xfrm>
          <a:prstGeom prst="rect">
            <a:avLst/>
          </a:prstGeom>
        </p:spPr>
      </p:pic>
      <p:sp>
        <p:nvSpPr>
          <p:cNvPr id="30" name="직사각형 29"/>
          <p:cNvSpPr/>
          <p:nvPr/>
        </p:nvSpPr>
        <p:spPr>
          <a:xfrm>
            <a:off x="2445415" y="3594526"/>
            <a:ext cx="374022" cy="2539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600" dirty="0" smtClean="0">
                <a:latin typeface="+mj-ea"/>
              </a:rPr>
              <a:t>ON</a:t>
            </a:r>
            <a:endParaRPr lang="en-US" altLang="ko-KR" sz="600" dirty="0">
              <a:latin typeface="+mj-ea"/>
            </a:endParaRPr>
          </a:p>
        </p:txBody>
      </p:sp>
      <p:cxnSp>
        <p:nvCxnSpPr>
          <p:cNvPr id="32" name="직선 연결선 31"/>
          <p:cNvCxnSpPr/>
          <p:nvPr/>
        </p:nvCxnSpPr>
        <p:spPr>
          <a:xfrm>
            <a:off x="2743299" y="3660106"/>
            <a:ext cx="0" cy="1133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연결선 32"/>
          <p:cNvCxnSpPr/>
          <p:nvPr/>
        </p:nvCxnSpPr>
        <p:spPr>
          <a:xfrm>
            <a:off x="3309084" y="3654405"/>
            <a:ext cx="0" cy="1133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직사각형 33"/>
          <p:cNvSpPr/>
          <p:nvPr/>
        </p:nvSpPr>
        <p:spPr>
          <a:xfrm>
            <a:off x="3692978" y="3589670"/>
            <a:ext cx="407895" cy="2130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600" dirty="0" smtClean="0">
                <a:latin typeface="+mj-ea"/>
              </a:rPr>
              <a:t>45</a:t>
            </a:r>
            <a:r>
              <a:rPr lang="ko-KR" altLang="en-US" sz="600" dirty="0" smtClean="0">
                <a:latin typeface="+mj-ea"/>
              </a:rPr>
              <a:t>℃</a:t>
            </a:r>
            <a:endParaRPr lang="en-US" altLang="ko-KR" sz="600" dirty="0">
              <a:latin typeface="+mj-ea"/>
            </a:endParaRPr>
          </a:p>
        </p:txBody>
      </p:sp>
      <p:pic>
        <p:nvPicPr>
          <p:cNvPr id="36" name="그림 35"/>
          <p:cNvPicPr>
            <a:picLocks noChangeAspect="1"/>
          </p:cNvPicPr>
          <p:nvPr/>
        </p:nvPicPr>
        <p:blipFill rotWithShape="1">
          <a:blip r:embed="rId5"/>
          <a:srcRect t="5155" b="-1"/>
          <a:stretch/>
        </p:blipFill>
        <p:spPr>
          <a:xfrm rot="5400000">
            <a:off x="2863658" y="2873955"/>
            <a:ext cx="458682" cy="916688"/>
          </a:xfrm>
          <a:prstGeom prst="rect">
            <a:avLst/>
          </a:prstGeom>
        </p:spPr>
      </p:pic>
      <p:pic>
        <p:nvPicPr>
          <p:cNvPr id="37" name="그림 36"/>
          <p:cNvPicPr>
            <a:picLocks noChangeAspect="1"/>
          </p:cNvPicPr>
          <p:nvPr/>
        </p:nvPicPr>
        <p:blipFill rotWithShape="1">
          <a:blip r:embed="rId6"/>
          <a:srcRect r="10262" b="60534"/>
          <a:stretch/>
        </p:blipFill>
        <p:spPr>
          <a:xfrm>
            <a:off x="3768895" y="3090363"/>
            <a:ext cx="203025" cy="504163"/>
          </a:xfrm>
          <a:prstGeom prst="rect">
            <a:avLst/>
          </a:prstGeom>
        </p:spPr>
      </p:pic>
      <p:pic>
        <p:nvPicPr>
          <p:cNvPr id="38" name="그림 3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5400000">
            <a:off x="1161021" y="2867718"/>
            <a:ext cx="443470" cy="936086"/>
          </a:xfrm>
          <a:prstGeom prst="rect">
            <a:avLst/>
          </a:prstGeom>
        </p:spPr>
      </p:pic>
      <p:sp>
        <p:nvSpPr>
          <p:cNvPr id="39" name="직사각형 38"/>
          <p:cNvSpPr/>
          <p:nvPr/>
        </p:nvSpPr>
        <p:spPr>
          <a:xfrm>
            <a:off x="712522" y="3588235"/>
            <a:ext cx="374022" cy="2539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600" dirty="0" smtClean="0">
                <a:latin typeface="+mj-ea"/>
              </a:rPr>
              <a:t>ON</a:t>
            </a:r>
            <a:endParaRPr lang="en-US" altLang="ko-KR" sz="600" dirty="0">
              <a:latin typeface="+mj-ea"/>
            </a:endParaRPr>
          </a:p>
        </p:txBody>
      </p:sp>
      <p:cxnSp>
        <p:nvCxnSpPr>
          <p:cNvPr id="40" name="직선 연결선 39"/>
          <p:cNvCxnSpPr/>
          <p:nvPr/>
        </p:nvCxnSpPr>
        <p:spPr>
          <a:xfrm>
            <a:off x="1576191" y="3664879"/>
            <a:ext cx="0" cy="1133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직사각형 40"/>
          <p:cNvSpPr/>
          <p:nvPr/>
        </p:nvSpPr>
        <p:spPr>
          <a:xfrm>
            <a:off x="1922176" y="3592905"/>
            <a:ext cx="35519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600" dirty="0" smtClean="0">
                <a:latin typeface="+mj-ea"/>
              </a:rPr>
              <a:t>40</a:t>
            </a:r>
            <a:r>
              <a:rPr lang="ko-KR" altLang="en-US" sz="600" dirty="0" smtClean="0">
                <a:latin typeface="+mj-ea"/>
              </a:rPr>
              <a:t>℃</a:t>
            </a:r>
            <a:endParaRPr lang="en-US" altLang="ko-KR" sz="600" dirty="0">
              <a:latin typeface="+mj-ea"/>
            </a:endParaRPr>
          </a:p>
        </p:txBody>
      </p:sp>
      <p:pic>
        <p:nvPicPr>
          <p:cNvPr id="42" name="그림 4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59319" y="3660780"/>
            <a:ext cx="439081" cy="107415"/>
          </a:xfrm>
          <a:prstGeom prst="rect">
            <a:avLst/>
          </a:prstGeom>
        </p:spPr>
      </p:pic>
      <p:pic>
        <p:nvPicPr>
          <p:cNvPr id="43" name="그림 42"/>
          <p:cNvPicPr>
            <a:picLocks noChangeAspect="1"/>
          </p:cNvPicPr>
          <p:nvPr/>
        </p:nvPicPr>
        <p:blipFill rotWithShape="1">
          <a:blip r:embed="rId6"/>
          <a:srcRect l="-15265" t="58612" r="-1"/>
          <a:stretch/>
        </p:blipFill>
        <p:spPr>
          <a:xfrm>
            <a:off x="1979748" y="3065851"/>
            <a:ext cx="260780" cy="528709"/>
          </a:xfrm>
          <a:prstGeom prst="rect">
            <a:avLst/>
          </a:prstGeom>
        </p:spPr>
      </p:pic>
      <p:cxnSp>
        <p:nvCxnSpPr>
          <p:cNvPr id="44" name="직선 연결선 43"/>
          <p:cNvCxnSpPr/>
          <p:nvPr/>
        </p:nvCxnSpPr>
        <p:spPr>
          <a:xfrm>
            <a:off x="1001831" y="3660780"/>
            <a:ext cx="0" cy="1133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6" name="그림 4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829353" y="3692031"/>
            <a:ext cx="416296" cy="90797"/>
          </a:xfrm>
          <a:prstGeom prst="rect">
            <a:avLst/>
          </a:prstGeom>
        </p:spPr>
      </p:pic>
      <p:sp>
        <p:nvSpPr>
          <p:cNvPr id="47" name="직사각형 46"/>
          <p:cNvSpPr/>
          <p:nvPr/>
        </p:nvSpPr>
        <p:spPr>
          <a:xfrm>
            <a:off x="691041" y="2787512"/>
            <a:ext cx="5409243" cy="123173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0" name="직사각형 49"/>
          <p:cNvSpPr/>
          <p:nvPr/>
        </p:nvSpPr>
        <p:spPr>
          <a:xfrm>
            <a:off x="682473" y="2783074"/>
            <a:ext cx="511679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800" dirty="0">
                <a:latin typeface="+mj-ea"/>
              </a:rPr>
              <a:t>LEVEL1</a:t>
            </a:r>
            <a:endParaRPr lang="ko-KR" altLang="en-US" dirty="0"/>
          </a:p>
        </p:txBody>
      </p:sp>
      <p:sp>
        <p:nvSpPr>
          <p:cNvPr id="51" name="직사각형 50"/>
          <p:cNvSpPr/>
          <p:nvPr/>
        </p:nvSpPr>
        <p:spPr>
          <a:xfrm>
            <a:off x="2472125" y="2785978"/>
            <a:ext cx="511679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800" dirty="0" smtClean="0">
                <a:latin typeface="+mj-ea"/>
              </a:rPr>
              <a:t>LEVEL2</a:t>
            </a:r>
            <a:endParaRPr lang="ko-KR" altLang="en-US" dirty="0"/>
          </a:p>
        </p:txBody>
      </p:sp>
      <p:sp>
        <p:nvSpPr>
          <p:cNvPr id="52" name="직사각형 51"/>
          <p:cNvSpPr/>
          <p:nvPr/>
        </p:nvSpPr>
        <p:spPr>
          <a:xfrm>
            <a:off x="4264175" y="2766003"/>
            <a:ext cx="511679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800" dirty="0" smtClean="0">
                <a:latin typeface="+mj-ea"/>
              </a:rPr>
              <a:t>LEVEL3</a:t>
            </a:r>
            <a:endParaRPr lang="ko-KR" altLang="en-US" dirty="0"/>
          </a:p>
        </p:txBody>
      </p:sp>
      <p:cxnSp>
        <p:nvCxnSpPr>
          <p:cNvPr id="56" name="직선 연결선 55"/>
          <p:cNvCxnSpPr/>
          <p:nvPr/>
        </p:nvCxnSpPr>
        <p:spPr>
          <a:xfrm>
            <a:off x="2367441" y="2783074"/>
            <a:ext cx="0" cy="12317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직선 연결선 56"/>
          <p:cNvCxnSpPr/>
          <p:nvPr/>
        </p:nvCxnSpPr>
        <p:spPr>
          <a:xfrm>
            <a:off x="4220042" y="2792599"/>
            <a:ext cx="0" cy="12317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420052" y="1098688"/>
            <a:ext cx="27914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>
                <a:solidFill>
                  <a:srgbClr val="00B050"/>
                </a:solidFill>
              </a:rPr>
              <a:t>Characteristic Diagram-1</a:t>
            </a:r>
            <a:endParaRPr lang="ko-KR" altLang="en-US" sz="2000" b="1" dirty="0">
              <a:solidFill>
                <a:srgbClr val="00B05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04813" y="1519160"/>
            <a:ext cx="68341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ea typeface="+mj-ea"/>
              </a:rPr>
              <a:t>Test method : 25</a:t>
            </a:r>
            <a:r>
              <a:rPr lang="ko-KR" altLang="en-US" sz="1200" dirty="0">
                <a:ea typeface="+mj-ea"/>
              </a:rPr>
              <a:t>℃</a:t>
            </a:r>
            <a:r>
              <a:rPr lang="en-US" altLang="ko-KR" sz="1200" dirty="0">
                <a:ea typeface="+mj-ea"/>
              </a:rPr>
              <a:t>, 1 Measurement of saturation temperature at voltage </a:t>
            </a:r>
            <a:r>
              <a:rPr lang="en-US" altLang="ko-KR" sz="1200" dirty="0" smtClean="0">
                <a:ea typeface="+mj-ea"/>
              </a:rPr>
              <a:t>rise</a:t>
            </a:r>
            <a:endParaRPr lang="ko-KR" altLang="en-US" sz="1200" dirty="0">
              <a:ea typeface="+mj-ea"/>
            </a:endParaRPr>
          </a:p>
        </p:txBody>
      </p:sp>
      <p:graphicFrame>
        <p:nvGraphicFramePr>
          <p:cNvPr id="60" name="차트 5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12043926"/>
              </p:ext>
            </p:extLst>
          </p:nvPr>
        </p:nvGraphicFramePr>
        <p:xfrm>
          <a:off x="712522" y="5227090"/>
          <a:ext cx="5525731" cy="34460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61" name="TextBox 60"/>
          <p:cNvSpPr txBox="1"/>
          <p:nvPr/>
        </p:nvSpPr>
        <p:spPr>
          <a:xfrm>
            <a:off x="4361922" y="459498"/>
            <a:ext cx="21323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SU0114A2/ </a:t>
            </a:r>
            <a:r>
              <a:rPr lang="en-US" altLang="ko-KR" sz="1400" dirty="0"/>
              <a:t>SHSGU9NNNN</a:t>
            </a:r>
          </a:p>
        </p:txBody>
      </p:sp>
    </p:spTree>
    <p:extLst>
      <p:ext uri="{BB962C8B-B14F-4D97-AF65-F5344CB8AC3E}">
        <p14:creationId xmlns:p14="http://schemas.microsoft.com/office/powerpoint/2010/main" val="741057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표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2217291"/>
              </p:ext>
            </p:extLst>
          </p:nvPr>
        </p:nvGraphicFramePr>
        <p:xfrm>
          <a:off x="420053" y="1784350"/>
          <a:ext cx="5996622" cy="39458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5504">
                  <a:extLst>
                    <a:ext uri="{9D8B030D-6E8A-4147-A177-3AD203B41FA5}">
                      <a16:colId xmlns:a16="http://schemas.microsoft.com/office/drawing/2014/main" val="3126015172"/>
                    </a:ext>
                  </a:extLst>
                </a:gridCol>
                <a:gridCol w="2035783">
                  <a:extLst>
                    <a:ext uri="{9D8B030D-6E8A-4147-A177-3AD203B41FA5}">
                      <a16:colId xmlns:a16="http://schemas.microsoft.com/office/drawing/2014/main" val="2879297342"/>
                    </a:ext>
                  </a:extLst>
                </a:gridCol>
                <a:gridCol w="605642">
                  <a:extLst>
                    <a:ext uri="{9D8B030D-6E8A-4147-A177-3AD203B41FA5}">
                      <a16:colId xmlns:a16="http://schemas.microsoft.com/office/drawing/2014/main" val="2150763986"/>
                    </a:ext>
                  </a:extLst>
                </a:gridCol>
                <a:gridCol w="950026">
                  <a:extLst>
                    <a:ext uri="{9D8B030D-6E8A-4147-A177-3AD203B41FA5}">
                      <a16:colId xmlns:a16="http://schemas.microsoft.com/office/drawing/2014/main" val="276186557"/>
                    </a:ext>
                  </a:extLst>
                </a:gridCol>
                <a:gridCol w="878774">
                  <a:extLst>
                    <a:ext uri="{9D8B030D-6E8A-4147-A177-3AD203B41FA5}">
                      <a16:colId xmlns:a16="http://schemas.microsoft.com/office/drawing/2014/main" val="3038024547"/>
                    </a:ext>
                  </a:extLst>
                </a:gridCol>
                <a:gridCol w="680893">
                  <a:extLst>
                    <a:ext uri="{9D8B030D-6E8A-4147-A177-3AD203B41FA5}">
                      <a16:colId xmlns:a16="http://schemas.microsoft.com/office/drawing/2014/main" val="3585975929"/>
                    </a:ext>
                  </a:extLst>
                </a:gridCol>
              </a:tblGrid>
              <a:tr h="98923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350" b="0" dirty="0" smtClean="0">
                          <a:solidFill>
                            <a:schemeClr val="bg1"/>
                          </a:solidFill>
                          <a:latin typeface="+mn-lt"/>
                          <a:ea typeface="+mj-ea"/>
                        </a:rPr>
                        <a:t>Item</a:t>
                      </a:r>
                      <a:endParaRPr lang="ko-KR" altLang="en-US" sz="1350" b="0" dirty="0">
                        <a:solidFill>
                          <a:schemeClr val="bg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350" b="0" dirty="0" smtClean="0">
                          <a:solidFill>
                            <a:schemeClr val="bg1"/>
                          </a:solidFill>
                          <a:latin typeface="+mn-lt"/>
                          <a:ea typeface="+mj-ea"/>
                        </a:rPr>
                        <a:t>Test</a:t>
                      </a:r>
                      <a:r>
                        <a:rPr lang="en-US" altLang="ko-KR" sz="1350" b="0" baseline="0" dirty="0" smtClean="0">
                          <a:solidFill>
                            <a:schemeClr val="bg1"/>
                          </a:solidFill>
                          <a:latin typeface="+mn-lt"/>
                          <a:ea typeface="+mj-ea"/>
                        </a:rPr>
                        <a:t> Condition</a:t>
                      </a:r>
                      <a:endParaRPr lang="ko-KR" altLang="en-US" sz="1350" b="0" dirty="0">
                        <a:solidFill>
                          <a:schemeClr val="bg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350" b="0" dirty="0" smtClean="0">
                          <a:solidFill>
                            <a:schemeClr val="bg1"/>
                          </a:solidFill>
                          <a:latin typeface="+mn-lt"/>
                          <a:ea typeface="+mj-ea"/>
                        </a:rPr>
                        <a:t>Unit</a:t>
                      </a:r>
                      <a:endParaRPr lang="ko-KR" altLang="en-US" sz="1350" b="0" dirty="0">
                        <a:solidFill>
                          <a:schemeClr val="bg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350" b="0" dirty="0" smtClean="0">
                          <a:solidFill>
                            <a:schemeClr val="bg1"/>
                          </a:solidFill>
                          <a:latin typeface="+mn-lt"/>
                          <a:ea typeface="+mj-ea"/>
                        </a:rPr>
                        <a:t>Number of</a:t>
                      </a:r>
                      <a:r>
                        <a:rPr lang="en-US" altLang="ko-KR" sz="1350" b="0" baseline="0" dirty="0" smtClean="0">
                          <a:solidFill>
                            <a:schemeClr val="bg1"/>
                          </a:solidFill>
                          <a:latin typeface="+mn-lt"/>
                          <a:ea typeface="+mj-ea"/>
                        </a:rPr>
                        <a:t> </a:t>
                      </a:r>
                      <a:r>
                        <a:rPr lang="en-US" altLang="ko-KR" sz="1350" b="0" dirty="0" smtClean="0">
                          <a:solidFill>
                            <a:schemeClr val="bg1"/>
                          </a:solidFill>
                          <a:latin typeface="+mn-lt"/>
                          <a:ea typeface="+mj-ea"/>
                        </a:rPr>
                        <a:t>Damage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350" b="0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Judgment</a:t>
                      </a:r>
                      <a:endParaRPr lang="ko-KR" altLang="en-US" sz="1350" b="0" dirty="0" smtClean="0">
                        <a:solidFill>
                          <a:schemeClr val="bg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350" b="0" dirty="0" smtClean="0">
                          <a:solidFill>
                            <a:schemeClr val="bg1"/>
                          </a:solidFill>
                          <a:latin typeface="+mn-lt"/>
                          <a:ea typeface="+mj-ea"/>
                        </a:rPr>
                        <a:t>Result</a:t>
                      </a:r>
                      <a:endParaRPr lang="ko-KR" altLang="en-US" sz="1350" b="0" dirty="0" smtClean="0">
                        <a:solidFill>
                          <a:schemeClr val="bg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3571664"/>
                  </a:ext>
                </a:extLst>
              </a:tr>
              <a:tr h="106227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Folded test</a:t>
                      </a:r>
                      <a:endParaRPr lang="ko-KR" altLang="en-US" sz="11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Folded, 1 cm in diameter, </a:t>
                      </a:r>
                    </a:p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80 kg Press repeatedly and measure current, </a:t>
                      </a:r>
                    </a:p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resistance check</a:t>
                      </a:r>
                      <a:endParaRPr lang="en-US" altLang="ko-KR" sz="11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4,500</a:t>
                      </a:r>
                    </a:p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Cycle</a:t>
                      </a:r>
                      <a:endParaRPr lang="ko-KR" altLang="en-US" sz="11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0/3</a:t>
                      </a:r>
                      <a:endParaRPr lang="ko-KR" altLang="en-US" sz="11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kern="0" spc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&lt;</a:t>
                      </a:r>
                      <a:r>
                        <a:rPr lang="el-GR" altLang="ko-KR" sz="1100" kern="0" spc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±</a:t>
                      </a:r>
                      <a:r>
                        <a:rPr lang="en-US" altLang="ko-KR" sz="1100" kern="0" spc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8% </a:t>
                      </a:r>
                      <a:endParaRPr lang="ko-KR" altLang="en-US" sz="11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OK</a:t>
                      </a:r>
                      <a:endParaRPr lang="ko-KR" altLang="en-US" sz="11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3698978"/>
                  </a:ext>
                </a:extLst>
              </a:tr>
              <a:tr h="67915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Twist test</a:t>
                      </a:r>
                      <a:endParaRPr lang="ko-KR" altLang="en-US" sz="11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180° twist</a:t>
                      </a:r>
                      <a:r>
                        <a:rPr lang="en-US" altLang="ko-KR" sz="11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 , </a:t>
                      </a:r>
                      <a:r>
                        <a:rPr lang="en-US" altLang="ko-KR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resistance check</a:t>
                      </a:r>
                      <a:endParaRPr lang="en-US" altLang="ko-KR" sz="1100" b="0" i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(End to end :1kg force) </a:t>
                      </a:r>
                      <a:endParaRPr lang="ko-KR" altLang="en-US" sz="11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15,000</a:t>
                      </a:r>
                    </a:p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Cycle</a:t>
                      </a:r>
                      <a:endParaRPr lang="ko-KR" altLang="en-US" sz="11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0/3</a:t>
                      </a:r>
                      <a:endParaRPr lang="ko-KR" altLang="en-US" sz="11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kern="0" spc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&lt;</a:t>
                      </a:r>
                      <a:r>
                        <a:rPr lang="el-GR" altLang="ko-KR" sz="1100" kern="0" spc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±</a:t>
                      </a:r>
                      <a:r>
                        <a:rPr lang="en-US" altLang="ko-KR" sz="1100" kern="0" spc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8%</a:t>
                      </a:r>
                      <a:endParaRPr lang="ko-KR" altLang="en-US" sz="11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OK</a:t>
                      </a:r>
                      <a:endParaRPr lang="ko-KR" altLang="en-US" sz="11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3221996"/>
                  </a:ext>
                </a:extLst>
              </a:tr>
              <a:tr h="67915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Press hard</a:t>
                      </a:r>
                    </a:p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test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ko-KR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10 cm in diameter,</a:t>
                      </a:r>
                    </a:p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ko-KR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 80 kgf, </a:t>
                      </a:r>
                      <a:r>
                        <a:rPr lang="en-US" altLang="ko-KR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resistance check</a:t>
                      </a:r>
                      <a:endParaRPr lang="en-US" altLang="ko-KR" sz="11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60,000</a:t>
                      </a:r>
                    </a:p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cycle</a:t>
                      </a:r>
                      <a:endParaRPr lang="ko-KR" altLang="en-US" sz="11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0/3</a:t>
                      </a:r>
                      <a:endParaRPr lang="ko-KR" altLang="en-US" sz="11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kern="0" spc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&lt;</a:t>
                      </a:r>
                      <a:r>
                        <a:rPr lang="el-GR" altLang="ko-KR" sz="1100" kern="0" spc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±</a:t>
                      </a:r>
                      <a:r>
                        <a:rPr lang="en-US" altLang="ko-KR" sz="1100" kern="0" spc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8%</a:t>
                      </a:r>
                      <a:endParaRPr lang="ko-KR" altLang="en-US" sz="11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OK</a:t>
                      </a:r>
                      <a:endParaRPr lang="ko-KR" altLang="en-US" sz="11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66604"/>
                  </a:ext>
                </a:extLst>
              </a:tr>
              <a:tr h="53606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continuous </a:t>
                      </a:r>
                    </a:p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operating</a:t>
                      </a:r>
                      <a:endParaRPr lang="ko-KR" altLang="en-US" sz="1100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Rated 5V, resistance check</a:t>
                      </a:r>
                      <a:endParaRPr lang="en-US" altLang="ko-KR" sz="11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2,000</a:t>
                      </a:r>
                    </a:p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Hours</a:t>
                      </a:r>
                      <a:endParaRPr lang="ko-KR" altLang="en-US" sz="11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0/3</a:t>
                      </a:r>
                      <a:endParaRPr lang="ko-KR" altLang="en-US" sz="11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kern="0" spc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&lt;</a:t>
                      </a:r>
                      <a:r>
                        <a:rPr lang="el-GR" altLang="ko-KR" sz="1100" kern="0" spc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±</a:t>
                      </a:r>
                      <a:r>
                        <a:rPr lang="en-US" altLang="ko-KR" sz="1100" kern="0" spc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8%</a:t>
                      </a:r>
                      <a:endParaRPr lang="ko-KR" altLang="en-US" sz="11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OK</a:t>
                      </a:r>
                      <a:endParaRPr lang="ko-KR" altLang="en-US" sz="11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006602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420053" y="1139783"/>
            <a:ext cx="17219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>
                <a:solidFill>
                  <a:srgbClr val="00B050"/>
                </a:solidFill>
              </a:rPr>
              <a:t>Reliability Test</a:t>
            </a:r>
            <a:endParaRPr lang="ko-KR" altLang="en-US" sz="2000" b="1" dirty="0">
              <a:solidFill>
                <a:srgbClr val="00B05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935428" y="1513792"/>
            <a:ext cx="248124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 smtClean="0">
                <a:ea typeface="맑은 고딕" panose="020B0503020000020004" pitchFamily="50" charset="-127"/>
              </a:rPr>
              <a:t>※ Judgement is change before and after</a:t>
            </a:r>
            <a:endParaRPr lang="ko-KR" altLang="en-US" sz="1100" dirty="0">
              <a:ea typeface="+mj-ea"/>
            </a:endParaRPr>
          </a:p>
        </p:txBody>
      </p:sp>
      <p:sp>
        <p:nvSpPr>
          <p:cNvPr id="9" name="날짜 개체 틀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Rev1.0, September 13, 2023</a:t>
            </a:r>
            <a:endParaRPr lang="ko-KR" altLang="en-US" dirty="0"/>
          </a:p>
        </p:txBody>
      </p:sp>
      <p:sp>
        <p:nvSpPr>
          <p:cNvPr id="13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</p:spPr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16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6</a:t>
            </a:r>
            <a:endParaRPr lang="ko-KR" altLang="en-US" dirty="0"/>
          </a:p>
        </p:txBody>
      </p:sp>
      <p:pic>
        <p:nvPicPr>
          <p:cNvPr id="18" name="그림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13" y="235939"/>
            <a:ext cx="2125251" cy="531313"/>
          </a:xfrm>
          <a:prstGeom prst="rect">
            <a:avLst/>
          </a:prstGeom>
        </p:spPr>
      </p:pic>
      <p:cxnSp>
        <p:nvCxnSpPr>
          <p:cNvPr id="19" name="직선 연결선 18"/>
          <p:cNvCxnSpPr/>
          <p:nvPr/>
        </p:nvCxnSpPr>
        <p:spPr>
          <a:xfrm>
            <a:off x="2196659" y="472966"/>
            <a:ext cx="421464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498428" y="156184"/>
            <a:ext cx="199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Product Data Sheet</a:t>
            </a:r>
            <a:endParaRPr lang="ko-KR" alt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361922" y="459498"/>
            <a:ext cx="21323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SU0114A2/ </a:t>
            </a:r>
            <a:r>
              <a:rPr lang="en-US" altLang="ko-KR" sz="1400" dirty="0"/>
              <a:t>SHSGU9NNNN</a:t>
            </a:r>
          </a:p>
        </p:txBody>
      </p:sp>
    </p:spTree>
    <p:extLst>
      <p:ext uri="{BB962C8B-B14F-4D97-AF65-F5344CB8AC3E}">
        <p14:creationId xmlns:p14="http://schemas.microsoft.com/office/powerpoint/2010/main" val="1972704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12028" y="1152931"/>
            <a:ext cx="27079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>
                <a:solidFill>
                  <a:srgbClr val="00B050"/>
                </a:solidFill>
              </a:rPr>
              <a:t>Mechanical Dimensions</a:t>
            </a:r>
            <a:endParaRPr lang="ko-KR" altLang="en-US" sz="2000" b="1" dirty="0">
              <a:solidFill>
                <a:srgbClr val="00B050"/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6</a:t>
            </a:fld>
            <a:endParaRPr lang="ko-KR" altLang="en-US" dirty="0"/>
          </a:p>
        </p:txBody>
      </p:sp>
      <p:sp>
        <p:nvSpPr>
          <p:cNvPr id="19" name="날짜 개체 틀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Rev1.0, September 13, 2023</a:t>
            </a:r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404813" y="1499473"/>
            <a:ext cx="6011862" cy="76302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9" name="그림 3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13" y="235939"/>
            <a:ext cx="2125251" cy="531313"/>
          </a:xfrm>
          <a:prstGeom prst="rect">
            <a:avLst/>
          </a:prstGeom>
        </p:spPr>
      </p:pic>
      <p:cxnSp>
        <p:nvCxnSpPr>
          <p:cNvPr id="41" name="직선 연결선 40"/>
          <p:cNvCxnSpPr/>
          <p:nvPr/>
        </p:nvCxnSpPr>
        <p:spPr>
          <a:xfrm>
            <a:off x="2196659" y="472966"/>
            <a:ext cx="421464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4498428" y="156184"/>
            <a:ext cx="199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Product Data Sheet</a:t>
            </a:r>
            <a:endParaRPr lang="ko-KR" alt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412113" y="8868103"/>
            <a:ext cx="206659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>
                <a:ea typeface="+mj-ea"/>
              </a:rPr>
              <a:t>Notes : All </a:t>
            </a:r>
            <a:r>
              <a:rPr lang="en-US" altLang="ko-KR" sz="1100" dirty="0">
                <a:ea typeface="+mj-ea"/>
              </a:rPr>
              <a:t>dimensions are in </a:t>
            </a:r>
            <a:r>
              <a:rPr lang="en-US" altLang="ko-KR" sz="1100" dirty="0" smtClean="0">
                <a:ea typeface="+mj-ea"/>
              </a:rPr>
              <a:t>mm</a:t>
            </a:r>
            <a:endParaRPr lang="ko-KR" altLang="en-US" sz="1400" dirty="0"/>
          </a:p>
        </p:txBody>
      </p:sp>
      <p:grpSp>
        <p:nvGrpSpPr>
          <p:cNvPr id="7" name="그룹 6"/>
          <p:cNvGrpSpPr>
            <a:grpSpLocks noChangeAspect="1"/>
          </p:cNvGrpSpPr>
          <p:nvPr/>
        </p:nvGrpSpPr>
        <p:grpSpPr>
          <a:xfrm>
            <a:off x="802784" y="1715018"/>
            <a:ext cx="5122770" cy="6563082"/>
            <a:chOff x="802784" y="1715018"/>
            <a:chExt cx="5122770" cy="6563082"/>
          </a:xfrm>
        </p:grpSpPr>
        <p:grpSp>
          <p:nvGrpSpPr>
            <p:cNvPr id="15" name="그룹 14"/>
            <p:cNvGrpSpPr>
              <a:grpSpLocks noChangeAspect="1"/>
            </p:cNvGrpSpPr>
            <p:nvPr/>
          </p:nvGrpSpPr>
          <p:grpSpPr>
            <a:xfrm>
              <a:off x="895934" y="1807707"/>
              <a:ext cx="5029620" cy="6470393"/>
              <a:chOff x="816812" y="238955"/>
              <a:chExt cx="5532582" cy="7117432"/>
            </a:xfrm>
          </p:grpSpPr>
          <p:pic>
            <p:nvPicPr>
              <p:cNvPr id="16" name="그림 15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169308" y="5083008"/>
                <a:ext cx="1604097" cy="2159533"/>
              </a:xfrm>
              <a:prstGeom prst="rect">
                <a:avLst/>
              </a:prstGeom>
            </p:spPr>
          </p:pic>
          <p:pic>
            <p:nvPicPr>
              <p:cNvPr id="17" name="그림 16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438039" y="5289217"/>
                <a:ext cx="2717502" cy="1839823"/>
              </a:xfrm>
              <a:prstGeom prst="rect">
                <a:avLst/>
              </a:prstGeom>
            </p:spPr>
          </p:pic>
          <p:pic>
            <p:nvPicPr>
              <p:cNvPr id="18" name="그림 17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602424" y="238955"/>
                <a:ext cx="1782564" cy="4495442"/>
              </a:xfrm>
              <a:prstGeom prst="rect">
                <a:avLst/>
              </a:prstGeom>
            </p:spPr>
          </p:pic>
          <p:pic>
            <p:nvPicPr>
              <p:cNvPr id="20" name="그림 19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886610" y="564634"/>
                <a:ext cx="1314152" cy="4215695"/>
              </a:xfrm>
              <a:prstGeom prst="rect">
                <a:avLst/>
              </a:prstGeom>
            </p:spPr>
          </p:pic>
          <p:sp>
            <p:nvSpPr>
              <p:cNvPr id="21" name="직사각형 20"/>
              <p:cNvSpPr/>
              <p:nvPr/>
            </p:nvSpPr>
            <p:spPr>
              <a:xfrm>
                <a:off x="816812" y="4969163"/>
                <a:ext cx="2309091" cy="2387224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23" name="직사각형 22"/>
              <p:cNvSpPr/>
              <p:nvPr/>
            </p:nvSpPr>
            <p:spPr>
              <a:xfrm>
                <a:off x="3241358" y="4969163"/>
                <a:ext cx="3108036" cy="2387224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  <p:pic>
          <p:nvPicPr>
            <p:cNvPr id="2" name="그림 1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802784" y="1715018"/>
              <a:ext cx="2763037" cy="4164235"/>
            </a:xfrm>
            <a:prstGeom prst="rect">
              <a:avLst/>
            </a:prstGeom>
          </p:spPr>
        </p:pic>
        <p:pic>
          <p:nvPicPr>
            <p:cNvPr id="3" name="그림 2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3668588" y="1776844"/>
              <a:ext cx="2070310" cy="4148492"/>
            </a:xfrm>
            <a:prstGeom prst="rect">
              <a:avLst/>
            </a:prstGeom>
          </p:spPr>
        </p:pic>
      </p:grpSp>
      <p:sp>
        <p:nvSpPr>
          <p:cNvPr id="24" name="TextBox 23"/>
          <p:cNvSpPr txBox="1"/>
          <p:nvPr/>
        </p:nvSpPr>
        <p:spPr>
          <a:xfrm>
            <a:off x="4361922" y="459498"/>
            <a:ext cx="21323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SU0114A2/ </a:t>
            </a:r>
            <a:r>
              <a:rPr lang="en-US" altLang="ko-KR" sz="1400" dirty="0"/>
              <a:t>SHSGU9NNNN</a:t>
            </a:r>
          </a:p>
        </p:txBody>
      </p:sp>
    </p:spTree>
    <p:extLst>
      <p:ext uri="{BB962C8B-B14F-4D97-AF65-F5344CB8AC3E}">
        <p14:creationId xmlns:p14="http://schemas.microsoft.com/office/powerpoint/2010/main" val="3047333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표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9211618"/>
              </p:ext>
            </p:extLst>
          </p:nvPr>
        </p:nvGraphicFramePr>
        <p:xfrm>
          <a:off x="407349" y="3412646"/>
          <a:ext cx="6044286" cy="29242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1651">
                  <a:extLst>
                    <a:ext uri="{9D8B030D-6E8A-4147-A177-3AD203B41FA5}">
                      <a16:colId xmlns:a16="http://schemas.microsoft.com/office/drawing/2014/main" val="104045725"/>
                    </a:ext>
                  </a:extLst>
                </a:gridCol>
                <a:gridCol w="663854">
                  <a:extLst>
                    <a:ext uri="{9D8B030D-6E8A-4147-A177-3AD203B41FA5}">
                      <a16:colId xmlns:a16="http://schemas.microsoft.com/office/drawing/2014/main" val="2060530841"/>
                    </a:ext>
                  </a:extLst>
                </a:gridCol>
                <a:gridCol w="598213">
                  <a:extLst>
                    <a:ext uri="{9D8B030D-6E8A-4147-A177-3AD203B41FA5}">
                      <a16:colId xmlns:a16="http://schemas.microsoft.com/office/drawing/2014/main" val="440542914"/>
                    </a:ext>
                  </a:extLst>
                </a:gridCol>
                <a:gridCol w="598213">
                  <a:extLst>
                    <a:ext uri="{9D8B030D-6E8A-4147-A177-3AD203B41FA5}">
                      <a16:colId xmlns:a16="http://schemas.microsoft.com/office/drawing/2014/main" val="3546198465"/>
                    </a:ext>
                  </a:extLst>
                </a:gridCol>
                <a:gridCol w="598213">
                  <a:extLst>
                    <a:ext uri="{9D8B030D-6E8A-4147-A177-3AD203B41FA5}">
                      <a16:colId xmlns:a16="http://schemas.microsoft.com/office/drawing/2014/main" val="1172430851"/>
                    </a:ext>
                  </a:extLst>
                </a:gridCol>
                <a:gridCol w="598213">
                  <a:extLst>
                    <a:ext uri="{9D8B030D-6E8A-4147-A177-3AD203B41FA5}">
                      <a16:colId xmlns:a16="http://schemas.microsoft.com/office/drawing/2014/main" val="434585869"/>
                    </a:ext>
                  </a:extLst>
                </a:gridCol>
                <a:gridCol w="598213">
                  <a:extLst>
                    <a:ext uri="{9D8B030D-6E8A-4147-A177-3AD203B41FA5}">
                      <a16:colId xmlns:a16="http://schemas.microsoft.com/office/drawing/2014/main" val="2816877358"/>
                    </a:ext>
                  </a:extLst>
                </a:gridCol>
                <a:gridCol w="598213">
                  <a:extLst>
                    <a:ext uri="{9D8B030D-6E8A-4147-A177-3AD203B41FA5}">
                      <a16:colId xmlns:a16="http://schemas.microsoft.com/office/drawing/2014/main" val="4006748884"/>
                    </a:ext>
                  </a:extLst>
                </a:gridCol>
                <a:gridCol w="705128">
                  <a:extLst>
                    <a:ext uri="{9D8B030D-6E8A-4147-A177-3AD203B41FA5}">
                      <a16:colId xmlns:a16="http://schemas.microsoft.com/office/drawing/2014/main" val="3187924704"/>
                    </a:ext>
                  </a:extLst>
                </a:gridCol>
                <a:gridCol w="604375">
                  <a:extLst>
                    <a:ext uri="{9D8B030D-6E8A-4147-A177-3AD203B41FA5}">
                      <a16:colId xmlns:a16="http://schemas.microsoft.com/office/drawing/2014/main" val="3673064360"/>
                    </a:ext>
                  </a:extLst>
                </a:gridCol>
              </a:tblGrid>
              <a:tr h="16269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P1</a:t>
                      </a:r>
                      <a:endParaRPr lang="en-US" sz="6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>
                          <a:solidFill>
                            <a:schemeClr val="bg1"/>
                          </a:solidFill>
                          <a:effectLst/>
                        </a:rPr>
                        <a:t>P2</a:t>
                      </a:r>
                      <a:endParaRPr lang="en-US" sz="6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P3</a:t>
                      </a:r>
                      <a:endParaRPr lang="en-US" sz="6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P4</a:t>
                      </a:r>
                      <a:endParaRPr lang="en-US" sz="6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P5</a:t>
                      </a:r>
                      <a:endParaRPr lang="en-US" sz="6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>
                          <a:solidFill>
                            <a:schemeClr val="bg1"/>
                          </a:solidFill>
                          <a:effectLst/>
                        </a:rPr>
                        <a:t>P6</a:t>
                      </a:r>
                      <a:endParaRPr lang="en-US" sz="6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P7</a:t>
                      </a:r>
                      <a:endParaRPr lang="en-US" sz="6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P8</a:t>
                      </a:r>
                      <a:endParaRPr lang="en-US" sz="6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P9</a:t>
                      </a:r>
                      <a:endParaRPr lang="en-US" sz="6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P10</a:t>
                      </a:r>
                      <a:endParaRPr lang="en-US" sz="6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9434639"/>
                  </a:ext>
                </a:extLst>
              </a:tr>
              <a:tr h="2772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effectLst/>
                        </a:rPr>
                        <a:t>Series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effectLst/>
                        </a:rPr>
                        <a:t>product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effectLst/>
                        </a:rPr>
                        <a:t>Material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effectLst/>
                        </a:rPr>
                        <a:t>Color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effectLst/>
                        </a:rPr>
                        <a:t>Power type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>
                          <a:effectLst/>
                        </a:rPr>
                        <a:t>W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effectLst/>
                        </a:rPr>
                        <a:t>the closing part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effectLst/>
                        </a:rPr>
                        <a:t>Thermoelectronic Film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effectLst/>
                        </a:rPr>
                        <a:t>Remote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effectLst/>
                        </a:rPr>
                        <a:t>Labels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5188521"/>
                  </a:ext>
                </a:extLst>
              </a:tr>
              <a:tr h="275743">
                <a:tc rowSpan="9"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S-Soft On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P - USB </a:t>
                      </a:r>
                      <a:r>
                        <a:rPr lang="en-US" sz="600" u="none" strike="noStrike" dirty="0">
                          <a:effectLst/>
                        </a:rPr>
                        <a:t>Play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S- Suede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R-Rosewood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U-USB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600" u="none" strike="noStrike" dirty="0">
                          <a:effectLst/>
                        </a:rPr>
                        <a:t>5</a:t>
                      </a:r>
                      <a:endParaRPr lang="en-US" altLang="ko-K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N-Normal </a:t>
                      </a:r>
                    </a:p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(</a:t>
                      </a:r>
                      <a:r>
                        <a:rPr lang="en-US" sz="600" u="none" strike="noStrike" dirty="0">
                          <a:effectLst/>
                        </a:rPr>
                        <a:t>Gray)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N-Normal</a:t>
                      </a:r>
                    </a:p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 </a:t>
                      </a:r>
                      <a:r>
                        <a:rPr lang="en-US" sz="600" u="none" strike="noStrike" dirty="0">
                          <a:effectLst/>
                        </a:rPr>
                        <a:t>(Black)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N-Normal</a:t>
                      </a:r>
                    </a:p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 </a:t>
                      </a:r>
                      <a:r>
                        <a:rPr lang="en-US" sz="600" u="none" strike="noStrike" dirty="0">
                          <a:effectLst/>
                        </a:rPr>
                        <a:t>(Gray)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N-Normal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0214461"/>
                  </a:ext>
                </a:extLst>
              </a:tr>
              <a:tr h="27574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H - portable </a:t>
                      </a:r>
                      <a:r>
                        <a:rPr lang="en-US" sz="600" u="none" strike="noStrike" dirty="0">
                          <a:effectLst/>
                        </a:rPr>
                        <a:t>heating </a:t>
                      </a:r>
                      <a:endParaRPr lang="en-US" sz="600" u="none" strike="noStrike" dirty="0" smtClean="0">
                        <a:effectLst/>
                      </a:endParaRPr>
                    </a:p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cushion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T- TPU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B-Blue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D1-DC </a:t>
                      </a:r>
                      <a:r>
                        <a:rPr lang="en-US" sz="600" u="none" strike="noStrike" dirty="0">
                          <a:effectLst/>
                        </a:rPr>
                        <a:t>12V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600" u="none" strike="noStrike" dirty="0">
                          <a:effectLst/>
                        </a:rPr>
                        <a:t>7</a:t>
                      </a:r>
                      <a:endParaRPr lang="en-US" altLang="ko-K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CC-Customized</a:t>
                      </a:r>
                    </a:p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 </a:t>
                      </a:r>
                      <a:r>
                        <a:rPr lang="en-US" sz="600" u="none" strike="noStrike" dirty="0">
                          <a:effectLst/>
                        </a:rPr>
                        <a:t>Color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C-Customized</a:t>
                      </a:r>
                    </a:p>
                    <a:p>
                      <a:pPr algn="ctr" rtl="0" fontAlgn="ctr"/>
                      <a:r>
                        <a:rPr lang="en-US" sz="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en-US" sz="600" u="none" strike="noStrike" dirty="0" smtClean="0">
                          <a:effectLst/>
                        </a:rPr>
                        <a:t>color </a:t>
                      </a:r>
                      <a:r>
                        <a:rPr lang="en-US" sz="600" u="none" strike="noStrike" dirty="0">
                          <a:effectLst/>
                        </a:rPr>
                        <a:t>&amp; logo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NL-Normal LOGO</a:t>
                      </a:r>
                    </a:p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 </a:t>
                      </a:r>
                      <a:r>
                        <a:rPr lang="en-US" sz="600" u="none" strike="noStrike" dirty="0">
                          <a:effectLst/>
                        </a:rPr>
                        <a:t>(INKO)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CC-Customized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  <a:p>
                      <a:pPr algn="ctr" rtl="0" fontAlgn="ctr"/>
                      <a:r>
                        <a:rPr lang="en-US" sz="600" u="none" strike="noStrike" dirty="0">
                          <a:effectLst/>
                        </a:rPr>
                        <a:t>Color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3358373"/>
                  </a:ext>
                </a:extLst>
              </a:tr>
              <a:tr h="27574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J</a:t>
                      </a:r>
                      <a:r>
                        <a:rPr lang="en-US" sz="600" u="none" strike="noStrike" baseline="0" dirty="0" smtClean="0">
                          <a:effectLst/>
                        </a:rPr>
                        <a:t> - </a:t>
                      </a:r>
                      <a:r>
                        <a:rPr lang="en-US" sz="600" u="none" strike="noStrike" dirty="0" smtClean="0">
                          <a:effectLst/>
                        </a:rPr>
                        <a:t>Thermal</a:t>
                      </a:r>
                      <a:r>
                        <a:rPr lang="en-US" sz="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en-US" sz="600" u="none" strike="noStrike" dirty="0" smtClean="0">
                          <a:effectLst/>
                        </a:rPr>
                        <a:t>heater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M- Micro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  <a:p>
                      <a:pPr algn="ctr" rtl="0" fontAlgn="ctr"/>
                      <a:r>
                        <a:rPr lang="en-US" sz="600" u="none" strike="noStrike" dirty="0" err="1" smtClean="0">
                          <a:effectLst/>
                        </a:rPr>
                        <a:t>Hiber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G-gray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D2-DC </a:t>
                      </a:r>
                      <a:r>
                        <a:rPr lang="en-US" sz="600" u="none" strike="noStrike" dirty="0">
                          <a:effectLst/>
                        </a:rPr>
                        <a:t>24V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600" u="none" strike="noStrike" dirty="0">
                          <a:effectLst/>
                        </a:rPr>
                        <a:t>9</a:t>
                      </a:r>
                      <a:endParaRPr lang="en-US" altLang="ko-K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CL-Customized</a:t>
                      </a:r>
                    </a:p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 </a:t>
                      </a:r>
                      <a:r>
                        <a:rPr lang="en-US" sz="600" u="none" strike="noStrike" dirty="0">
                          <a:effectLst/>
                        </a:rPr>
                        <a:t>Logo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CC-Customized </a:t>
                      </a:r>
                      <a:r>
                        <a:rPr lang="en-US" sz="600" u="none" strike="noStrike" dirty="0">
                          <a:effectLst/>
                        </a:rPr>
                        <a:t>Color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CL-Customized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  <a:p>
                      <a:pPr algn="ctr" rtl="0" fontAlgn="ctr"/>
                      <a:r>
                        <a:rPr lang="en-US" sz="600" u="none" strike="noStrike" dirty="0">
                          <a:effectLst/>
                        </a:rPr>
                        <a:t>Logo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7375573"/>
                  </a:ext>
                </a:extLst>
              </a:tr>
              <a:tr h="27574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JN - Slim </a:t>
                      </a:r>
                      <a:r>
                        <a:rPr lang="en-US" sz="600" u="none" strike="noStrike" dirty="0">
                          <a:effectLst/>
                        </a:rPr>
                        <a:t>Fit </a:t>
                      </a:r>
                      <a:endParaRPr lang="en-US" sz="600" u="none" strike="noStrike" dirty="0" smtClean="0">
                        <a:effectLst/>
                      </a:endParaRPr>
                    </a:p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Thermal heater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P-Poly ester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BE-beige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>
                          <a:effectLst/>
                        </a:rPr>
                        <a:t>　</a:t>
                      </a:r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600" u="none" strike="noStrike" dirty="0">
                          <a:effectLst/>
                        </a:rPr>
                        <a:t>37</a:t>
                      </a:r>
                      <a:endParaRPr lang="en-US" altLang="ko-K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CLO-Customized</a:t>
                      </a:r>
                      <a:r>
                        <a:rPr lang="en-US" sz="6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sz="600" u="none" strike="noStrike" dirty="0" smtClean="0">
                          <a:effectLst/>
                        </a:rPr>
                        <a:t>Logo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C-Color &amp; Logo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  <a:p>
                      <a:pPr algn="ctr" rtl="0" fontAlgn="ctr"/>
                      <a:r>
                        <a:rPr lang="en-US" sz="600" u="none" strike="noStrike" dirty="0">
                          <a:effectLst/>
                        </a:rPr>
                        <a:t>both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3709161"/>
                  </a:ext>
                </a:extLst>
              </a:tr>
              <a:tr h="27574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PJ- Pocket-type</a:t>
                      </a:r>
                    </a:p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 </a:t>
                      </a:r>
                      <a:r>
                        <a:rPr lang="en-US" sz="600" u="none" strike="noStrike" dirty="0">
                          <a:effectLst/>
                        </a:rPr>
                        <a:t>thermal </a:t>
                      </a:r>
                      <a:r>
                        <a:rPr lang="en-US" sz="600" u="none" strike="noStrike" dirty="0" smtClean="0">
                          <a:effectLst/>
                        </a:rPr>
                        <a:t>Heater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N-Navy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600" u="none" strike="noStrike" dirty="0">
                          <a:effectLst/>
                        </a:rPr>
                        <a:t>60</a:t>
                      </a:r>
                      <a:endParaRPr lang="en-US" altLang="ko-K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CLI-Customized Line</a:t>
                      </a:r>
                    </a:p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(Change color/length</a:t>
                      </a:r>
                      <a:r>
                        <a:rPr lang="en-US" sz="600" u="none" strike="noStrike" dirty="0">
                          <a:effectLst/>
                        </a:rPr>
                        <a:t>)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8451622"/>
                  </a:ext>
                </a:extLst>
              </a:tr>
              <a:tr h="27574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S- sleep</a:t>
                      </a:r>
                      <a:r>
                        <a:rPr lang="en-US" sz="600" u="none" strike="noStrike" dirty="0">
                          <a:effectLst/>
                        </a:rPr>
                        <a:t>+ a </a:t>
                      </a:r>
                      <a:r>
                        <a:rPr lang="en-US" sz="600" u="none" strike="noStrike" dirty="0" smtClean="0">
                          <a:effectLst/>
                        </a:rPr>
                        <a:t>portable</a:t>
                      </a:r>
                    </a:p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 </a:t>
                      </a:r>
                      <a:r>
                        <a:rPr lang="en-US" sz="600" u="none" strike="noStrike" dirty="0">
                          <a:effectLst/>
                        </a:rPr>
                        <a:t>heating mat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FG-Forest </a:t>
                      </a:r>
                    </a:p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Green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>
                          <a:effectLst/>
                        </a:rPr>
                        <a:t>　</a:t>
                      </a:r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>
                          <a:effectLst/>
                        </a:rPr>
                        <a:t>　</a:t>
                      </a:r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8457741"/>
                  </a:ext>
                </a:extLst>
              </a:tr>
              <a:tr h="27574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B- NEW premium</a:t>
                      </a:r>
                    </a:p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microfiber heating </a:t>
                      </a:r>
                    </a:p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blanket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Y-Yellow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1934109"/>
                  </a:ext>
                </a:extLst>
              </a:tr>
              <a:tr h="27574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U- slim </a:t>
                      </a:r>
                      <a:r>
                        <a:rPr lang="en-US" sz="600" u="none" strike="noStrike" dirty="0">
                          <a:effectLst/>
                        </a:rPr>
                        <a:t>Detachable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  <a:p>
                      <a:pPr algn="ctr" rtl="0" fontAlgn="ctr"/>
                      <a:r>
                        <a:rPr lang="en-US" sz="600" u="none" strike="noStrike" dirty="0">
                          <a:effectLst/>
                        </a:rPr>
                        <a:t>USB Hot pack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BR-Amber </a:t>
                      </a:r>
                    </a:p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Brown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1091035"/>
                  </a:ext>
                </a:extLst>
              </a:tr>
              <a:tr h="27574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C- Memory </a:t>
                      </a:r>
                      <a:r>
                        <a:rPr lang="en-US" sz="600" u="none" strike="noStrike" dirty="0">
                          <a:effectLst/>
                        </a:rPr>
                        <a:t>foam </a:t>
                      </a:r>
                      <a:endParaRPr lang="en-US" sz="600" u="none" strike="noStrike" dirty="0" smtClean="0">
                        <a:effectLst/>
                      </a:endParaRPr>
                    </a:p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heating </a:t>
                      </a:r>
                      <a:r>
                        <a:rPr lang="en-US" sz="600" u="none" strike="noStrike" dirty="0">
                          <a:effectLst/>
                        </a:rPr>
                        <a:t>cushion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SP-Soft </a:t>
                      </a:r>
                      <a:r>
                        <a:rPr lang="en-US" sz="600" u="none" strike="noStrike" dirty="0">
                          <a:effectLst/>
                        </a:rPr>
                        <a:t>pink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>
                          <a:effectLst/>
                        </a:rPr>
                        <a:t>　</a:t>
                      </a:r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>
                          <a:effectLst/>
                        </a:rPr>
                        <a:t>　</a:t>
                      </a:r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>
                          <a:effectLst/>
                        </a:rPr>
                        <a:t>　</a:t>
                      </a:r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6754553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411119" y="1098218"/>
            <a:ext cx="25968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>
                <a:solidFill>
                  <a:srgbClr val="00B050"/>
                </a:solidFill>
              </a:rPr>
              <a:t>Product Nomenclature</a:t>
            </a:r>
            <a:endParaRPr lang="ko-KR" altLang="en-US" sz="2000" b="1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7950" y="2533586"/>
            <a:ext cx="29368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 smtClean="0"/>
              <a:t>① </a:t>
            </a:r>
            <a:r>
              <a:rPr lang="en-US" altLang="ko-KR" sz="1600" b="1" dirty="0"/>
              <a:t>Part Numbering System </a:t>
            </a:r>
            <a:endParaRPr lang="ko-KR" altLang="en-US" sz="1600" dirty="0"/>
          </a:p>
        </p:txBody>
      </p:sp>
      <p:sp>
        <p:nvSpPr>
          <p:cNvPr id="20" name="TextBox 19"/>
          <p:cNvSpPr txBox="1"/>
          <p:nvPr/>
        </p:nvSpPr>
        <p:spPr>
          <a:xfrm>
            <a:off x="406151" y="6870505"/>
            <a:ext cx="29368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500" dirty="0" smtClean="0"/>
              <a:t>② </a:t>
            </a:r>
            <a:r>
              <a:rPr lang="en-US" altLang="ko-KR" sz="1600" b="1" dirty="0"/>
              <a:t>Serial Numbering System </a:t>
            </a:r>
            <a:endParaRPr lang="ko-KR" altLang="en-US" sz="1500" dirty="0"/>
          </a:p>
        </p:txBody>
      </p:sp>
      <p:sp>
        <p:nvSpPr>
          <p:cNvPr id="22" name="날짜 개체 틀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Rev1.0, September 13, 2023</a:t>
            </a:r>
            <a:endParaRPr lang="ko-KR" altLang="en-US" dirty="0"/>
          </a:p>
        </p:txBody>
      </p:sp>
      <p:sp>
        <p:nvSpPr>
          <p:cNvPr id="23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</p:spPr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2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8</a:t>
            </a:r>
            <a:endParaRPr lang="ko-KR" altLang="en-US" dirty="0"/>
          </a:p>
        </p:txBody>
      </p:sp>
      <p:pic>
        <p:nvPicPr>
          <p:cNvPr id="15" name="그림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13" y="235939"/>
            <a:ext cx="2125251" cy="531313"/>
          </a:xfrm>
          <a:prstGeom prst="rect">
            <a:avLst/>
          </a:prstGeom>
        </p:spPr>
      </p:pic>
      <p:cxnSp>
        <p:nvCxnSpPr>
          <p:cNvPr id="16" name="직선 연결선 15"/>
          <p:cNvCxnSpPr/>
          <p:nvPr/>
        </p:nvCxnSpPr>
        <p:spPr>
          <a:xfrm>
            <a:off x="2196659" y="472966"/>
            <a:ext cx="421464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498428" y="156184"/>
            <a:ext cx="199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Product Data Sheet</a:t>
            </a:r>
            <a:endParaRPr lang="ko-KR" altLang="en-US" dirty="0"/>
          </a:p>
        </p:txBody>
      </p:sp>
      <p:sp>
        <p:nvSpPr>
          <p:cNvPr id="7" name="직사각형 6"/>
          <p:cNvSpPr/>
          <p:nvPr/>
        </p:nvSpPr>
        <p:spPr>
          <a:xfrm>
            <a:off x="404813" y="2872319"/>
            <a:ext cx="6011862" cy="4616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 b="1" dirty="0" smtClean="0">
                <a:solidFill>
                  <a:srgbClr val="000000"/>
                </a:solidFill>
              </a:rPr>
              <a:t>P</a:t>
            </a:r>
            <a:r>
              <a:rPr lang="en-US" altLang="ko-KR" sz="1200" b="1" baseline="-25000" dirty="0" smtClean="0">
                <a:solidFill>
                  <a:srgbClr val="000000"/>
                </a:solidFill>
              </a:rPr>
              <a:t>1</a:t>
            </a:r>
            <a:r>
              <a:rPr lang="en-US" altLang="ko-KR" sz="1200" b="1" dirty="0" smtClean="0">
                <a:solidFill>
                  <a:srgbClr val="000000"/>
                </a:solidFill>
              </a:rPr>
              <a:t>P</a:t>
            </a:r>
            <a:r>
              <a:rPr lang="en-US" altLang="ko-KR" sz="1200" b="1" baseline="-25000" dirty="0" smtClean="0">
                <a:solidFill>
                  <a:srgbClr val="000000"/>
                </a:solidFill>
              </a:rPr>
              <a:t>2</a:t>
            </a:r>
            <a:r>
              <a:rPr lang="en-US" altLang="ko-KR" sz="1200" b="1" dirty="0" smtClean="0">
                <a:solidFill>
                  <a:srgbClr val="000000"/>
                </a:solidFill>
              </a:rPr>
              <a:t>P</a:t>
            </a:r>
            <a:r>
              <a:rPr lang="en-US" altLang="ko-KR" sz="1200" b="1" baseline="-25000" dirty="0" smtClean="0">
                <a:solidFill>
                  <a:srgbClr val="000000"/>
                </a:solidFill>
              </a:rPr>
              <a:t>3</a:t>
            </a:r>
            <a:r>
              <a:rPr lang="en-US" altLang="ko-KR" sz="1200" b="1" dirty="0" smtClean="0">
                <a:solidFill>
                  <a:srgbClr val="000000"/>
                </a:solidFill>
              </a:rPr>
              <a:t>P</a:t>
            </a:r>
            <a:r>
              <a:rPr lang="en-US" altLang="ko-KR" sz="1200" b="1" baseline="-25000" dirty="0" smtClean="0">
                <a:solidFill>
                  <a:srgbClr val="000000"/>
                </a:solidFill>
              </a:rPr>
              <a:t>4</a:t>
            </a:r>
            <a:r>
              <a:rPr lang="en-US" altLang="ko-KR" sz="1200" b="1" dirty="0" smtClean="0">
                <a:solidFill>
                  <a:srgbClr val="000000"/>
                </a:solidFill>
              </a:rPr>
              <a:t>P</a:t>
            </a:r>
            <a:r>
              <a:rPr lang="en-US" altLang="ko-KR" sz="1200" b="1" baseline="-25000" dirty="0" smtClean="0">
                <a:solidFill>
                  <a:srgbClr val="000000"/>
                </a:solidFill>
              </a:rPr>
              <a:t>5</a:t>
            </a:r>
            <a:r>
              <a:rPr lang="en-US" altLang="ko-KR" sz="1200" b="1" dirty="0" smtClean="0">
                <a:solidFill>
                  <a:srgbClr val="000000"/>
                </a:solidFill>
              </a:rPr>
              <a:t>P</a:t>
            </a:r>
            <a:r>
              <a:rPr lang="en-US" altLang="ko-KR" sz="1200" b="1" baseline="-25000" dirty="0" smtClean="0">
                <a:solidFill>
                  <a:srgbClr val="000000"/>
                </a:solidFill>
              </a:rPr>
              <a:t>6</a:t>
            </a:r>
            <a:r>
              <a:rPr lang="en-US" altLang="ko-KR" sz="1200" b="1" dirty="0" smtClean="0">
                <a:solidFill>
                  <a:srgbClr val="000000"/>
                </a:solidFill>
              </a:rPr>
              <a:t>P</a:t>
            </a:r>
            <a:r>
              <a:rPr lang="en-US" altLang="ko-KR" sz="1200" b="1" baseline="-25000" dirty="0" smtClean="0">
                <a:solidFill>
                  <a:srgbClr val="000000"/>
                </a:solidFill>
              </a:rPr>
              <a:t>7</a:t>
            </a:r>
            <a:r>
              <a:rPr lang="en-US" altLang="ko-KR" sz="1200" b="1" dirty="0" smtClean="0">
                <a:solidFill>
                  <a:srgbClr val="000000"/>
                </a:solidFill>
              </a:rPr>
              <a:t>P</a:t>
            </a:r>
            <a:r>
              <a:rPr lang="en-US" altLang="ko-KR" sz="1200" b="1" baseline="-25000" dirty="0" smtClean="0">
                <a:solidFill>
                  <a:srgbClr val="000000"/>
                </a:solidFill>
              </a:rPr>
              <a:t>8</a:t>
            </a:r>
            <a:r>
              <a:rPr lang="en-US" altLang="ko-KR" sz="1200" b="1" dirty="0" smtClean="0">
                <a:solidFill>
                  <a:srgbClr val="000000"/>
                </a:solidFill>
              </a:rPr>
              <a:t>P</a:t>
            </a:r>
            <a:r>
              <a:rPr lang="en-US" altLang="ko-KR" sz="1200" b="1" baseline="-25000" dirty="0" smtClean="0">
                <a:solidFill>
                  <a:srgbClr val="000000"/>
                </a:solidFill>
              </a:rPr>
              <a:t>9</a:t>
            </a:r>
            <a:r>
              <a:rPr lang="en-US" altLang="ko-KR" sz="1200" b="1" dirty="0" smtClean="0">
                <a:solidFill>
                  <a:srgbClr val="000000"/>
                </a:solidFill>
              </a:rPr>
              <a:t>P</a:t>
            </a:r>
            <a:r>
              <a:rPr lang="en-US" altLang="ko-KR" sz="1200" b="1" baseline="-25000" dirty="0" smtClean="0">
                <a:solidFill>
                  <a:srgbClr val="000000"/>
                </a:solidFill>
              </a:rPr>
              <a:t>10 </a:t>
            </a:r>
            <a:br>
              <a:rPr lang="en-US" altLang="ko-KR" sz="1200" b="1" baseline="-25000" dirty="0" smtClean="0">
                <a:solidFill>
                  <a:srgbClr val="000000"/>
                </a:solidFill>
              </a:rPr>
            </a:br>
            <a:r>
              <a:rPr lang="en-US" altLang="ko-KR" sz="1200" dirty="0"/>
              <a:t>SHSGU9NNNN</a:t>
            </a:r>
          </a:p>
        </p:txBody>
      </p:sp>
      <p:sp>
        <p:nvSpPr>
          <p:cNvPr id="30" name="직사각형 29"/>
          <p:cNvSpPr/>
          <p:nvPr/>
        </p:nvSpPr>
        <p:spPr>
          <a:xfrm>
            <a:off x="2922026" y="1601396"/>
            <a:ext cx="275485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b="1" dirty="0" smtClean="0">
                <a:solidFill>
                  <a:srgbClr val="000000"/>
                </a:solidFill>
              </a:rPr>
              <a:t>For quality and LOT tracking</a:t>
            </a:r>
          </a:p>
          <a:p>
            <a:r>
              <a:rPr lang="en-US" altLang="ko-KR" sz="1200" b="1" dirty="0" smtClean="0">
                <a:solidFill>
                  <a:srgbClr val="000000"/>
                </a:solidFill>
              </a:rPr>
              <a:t>Management, attach QR barcode</a:t>
            </a:r>
          </a:p>
          <a:p>
            <a:r>
              <a:rPr lang="en-US" altLang="ko-KR" sz="1200" b="1" dirty="0" smtClean="0">
                <a:solidFill>
                  <a:srgbClr val="000000"/>
                </a:solidFill>
              </a:rPr>
              <a:t>Stickers to the back of the controller.</a:t>
            </a:r>
            <a:endParaRPr lang="ko-KR" altLang="en-US" sz="1200" dirty="0"/>
          </a:p>
        </p:txBody>
      </p:sp>
      <p:pic>
        <p:nvPicPr>
          <p:cNvPr id="32" name="그림 3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1608" y="1611518"/>
            <a:ext cx="1292649" cy="702879"/>
          </a:xfrm>
          <a:prstGeom prst="rect">
            <a:avLst/>
          </a:prstGeom>
        </p:spPr>
      </p:pic>
      <p:pic>
        <p:nvPicPr>
          <p:cNvPr id="34" name="그림 3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705" y="1601805"/>
            <a:ext cx="559168" cy="736595"/>
          </a:xfrm>
          <a:prstGeom prst="rect">
            <a:avLst/>
          </a:prstGeom>
        </p:spPr>
      </p:pic>
      <p:graphicFrame>
        <p:nvGraphicFramePr>
          <p:cNvPr id="18" name="표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7125300"/>
              </p:ext>
            </p:extLst>
          </p:nvPr>
        </p:nvGraphicFramePr>
        <p:xfrm>
          <a:off x="404809" y="7215317"/>
          <a:ext cx="5996380" cy="1914397"/>
        </p:xfrm>
        <a:graphic>
          <a:graphicData uri="http://schemas.openxmlformats.org/drawingml/2006/table">
            <a:tbl>
              <a:tblPr/>
              <a:tblGrid>
                <a:gridCol w="3645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45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45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45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75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726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45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6458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6458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6458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7977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5758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7261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64588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64588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64588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5758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553633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</a:tblGrid>
              <a:tr h="133024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FFFF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Model Information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FFFF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Manufacturing Information(LOT Number)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FFFF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Assembly Date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FFFF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Serial number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448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Material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Marking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Company</a:t>
                      </a:r>
                      <a:b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</a:br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/APP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Marking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Year of </a:t>
                      </a:r>
                      <a:b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</a:br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production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Marking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Month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Marking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Date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LOT order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Year of </a:t>
                      </a:r>
                      <a:b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</a:br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production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Marking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Month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Marking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Sequence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72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PET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FE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client 1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00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2023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A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00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00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2023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A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0000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72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PI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FI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client 2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01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2024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B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01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01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2024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B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0001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72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SUS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US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client 3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05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2025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02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02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2025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0002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72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Al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UA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client 4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02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2026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6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03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03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2026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6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0003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72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USB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SU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client 5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03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2027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7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E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04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04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2027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7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E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0004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272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adaptor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SD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client 6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04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2028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8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6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05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05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2028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8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6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0005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27241"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7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G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06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06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7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G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0006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27241"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8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H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07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07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8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H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0007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27241"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9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08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08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9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0008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27241"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10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J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09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09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10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J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0009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27241"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11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K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~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~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11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K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~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27241"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12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L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31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99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12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L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9999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4361922" y="459498"/>
            <a:ext cx="21323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SU0114A2/ </a:t>
            </a:r>
            <a:r>
              <a:rPr lang="en-US" altLang="ko-KR" sz="1400" dirty="0"/>
              <a:t>SHSGU9NNNN</a:t>
            </a:r>
          </a:p>
        </p:txBody>
      </p:sp>
    </p:spTree>
    <p:extLst>
      <p:ext uri="{BB962C8B-B14F-4D97-AF65-F5344CB8AC3E}">
        <p14:creationId xmlns:p14="http://schemas.microsoft.com/office/powerpoint/2010/main" val="188656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32753" y="1095950"/>
            <a:ext cx="19454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>
                <a:solidFill>
                  <a:srgbClr val="00B050"/>
                </a:solidFill>
              </a:rPr>
              <a:t>Packaging</a:t>
            </a:r>
            <a:endParaRPr lang="ko-KR" altLang="en-US" sz="2000" b="1" dirty="0">
              <a:solidFill>
                <a:srgbClr val="00B05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3613" y="1476357"/>
            <a:ext cx="11960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 smtClean="0"/>
              <a:t>Packing </a:t>
            </a:r>
            <a:r>
              <a:rPr lang="en-US" altLang="ko-KR" sz="1600" b="1" dirty="0"/>
              <a:t>B</a:t>
            </a:r>
            <a:r>
              <a:rPr lang="en-US" altLang="ko-KR" sz="1600" b="1" dirty="0" smtClean="0"/>
              <a:t>ox</a:t>
            </a:r>
            <a:endParaRPr lang="ko-KR" altLang="en-US" sz="1600" b="1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8</a:t>
            </a:fld>
            <a:endParaRPr lang="ko-KR" altLang="en-US" dirty="0"/>
          </a:p>
        </p:txBody>
      </p:sp>
      <p:sp>
        <p:nvSpPr>
          <p:cNvPr id="14" name="날짜 개체 틀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Rev1.0, September 13, 2023</a:t>
            </a:r>
            <a:endParaRPr lang="ko-KR" altLang="en-US" dirty="0"/>
          </a:p>
        </p:txBody>
      </p:sp>
      <p:pic>
        <p:nvPicPr>
          <p:cNvPr id="15" name="그림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13" y="235939"/>
            <a:ext cx="2125251" cy="531313"/>
          </a:xfrm>
          <a:prstGeom prst="rect">
            <a:avLst/>
          </a:prstGeom>
        </p:spPr>
      </p:pic>
      <p:cxnSp>
        <p:nvCxnSpPr>
          <p:cNvPr id="17" name="직선 연결선 16"/>
          <p:cNvCxnSpPr/>
          <p:nvPr/>
        </p:nvCxnSpPr>
        <p:spPr>
          <a:xfrm>
            <a:off x="2196659" y="472966"/>
            <a:ext cx="421464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498428" y="156184"/>
            <a:ext cx="199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Product Data Sheet</a:t>
            </a:r>
            <a:endParaRPr lang="ko-KR" alt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361922" y="459498"/>
            <a:ext cx="21323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SU0114A2/ </a:t>
            </a:r>
            <a:r>
              <a:rPr lang="en-US" altLang="ko-KR" sz="1400" dirty="0"/>
              <a:t>SHSGU9NNNN</a:t>
            </a:r>
          </a:p>
        </p:txBody>
      </p:sp>
      <p:grpSp>
        <p:nvGrpSpPr>
          <p:cNvPr id="18" name="그룹 17"/>
          <p:cNvGrpSpPr>
            <a:grpSpLocks noChangeAspect="1"/>
          </p:cNvGrpSpPr>
          <p:nvPr/>
        </p:nvGrpSpPr>
        <p:grpSpPr>
          <a:xfrm>
            <a:off x="2014538" y="5645172"/>
            <a:ext cx="2078371" cy="3206214"/>
            <a:chOff x="1453307" y="1927753"/>
            <a:chExt cx="3681961" cy="5680003"/>
          </a:xfrm>
        </p:grpSpPr>
        <p:pic>
          <p:nvPicPr>
            <p:cNvPr id="20" name="그림 19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722732" y="2166622"/>
              <a:ext cx="3412536" cy="5441134"/>
            </a:xfrm>
            <a:prstGeom prst="rect">
              <a:avLst/>
            </a:prstGeom>
          </p:spPr>
        </p:pic>
        <p:pic>
          <p:nvPicPr>
            <p:cNvPr id="21" name="그림 20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453307" y="1927753"/>
              <a:ext cx="1240466" cy="1009650"/>
            </a:xfrm>
            <a:prstGeom prst="rect">
              <a:avLst/>
            </a:prstGeom>
          </p:spPr>
        </p:pic>
      </p:grpSp>
      <p:sp>
        <p:nvSpPr>
          <p:cNvPr id="22" name="TextBox 21"/>
          <p:cNvSpPr txBox="1"/>
          <p:nvPr/>
        </p:nvSpPr>
        <p:spPr>
          <a:xfrm>
            <a:off x="718333" y="2357540"/>
            <a:ext cx="9975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/>
              <a:t>Components</a:t>
            </a:r>
            <a:endParaRPr lang="ko-KR" altLang="en-US" sz="12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790816" y="5546156"/>
            <a:ext cx="9448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 smtClean="0"/>
              <a:t>Packing Box</a:t>
            </a:r>
            <a:endParaRPr lang="ko-KR" altLang="en-US" sz="1200" b="1" dirty="0"/>
          </a:p>
        </p:txBody>
      </p:sp>
      <p:grpSp>
        <p:nvGrpSpPr>
          <p:cNvPr id="24" name="그룹 23"/>
          <p:cNvGrpSpPr>
            <a:grpSpLocks noChangeAspect="1"/>
          </p:cNvGrpSpPr>
          <p:nvPr/>
        </p:nvGrpSpPr>
        <p:grpSpPr>
          <a:xfrm>
            <a:off x="2014538" y="2405137"/>
            <a:ext cx="2894425" cy="3061963"/>
            <a:chOff x="666805" y="2311560"/>
            <a:chExt cx="2631295" cy="2783603"/>
          </a:xfrm>
        </p:grpSpPr>
        <p:pic>
          <p:nvPicPr>
            <p:cNvPr id="25" name="그림 24"/>
            <p:cNvPicPr>
              <a:picLocks noChangeAspect="1"/>
            </p:cNvPicPr>
            <p:nvPr/>
          </p:nvPicPr>
          <p:blipFill rotWithShape="1"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20000" contrast="-40000"/>
                      </a14:imgEffect>
                    </a14:imgLayer>
                  </a14:imgProps>
                </a:ext>
              </a:extLst>
            </a:blip>
            <a:srcRect r="45735"/>
            <a:stretch/>
          </p:blipFill>
          <p:spPr>
            <a:xfrm>
              <a:off x="666805" y="2628910"/>
              <a:ext cx="1508408" cy="2466253"/>
            </a:xfrm>
            <a:prstGeom prst="rect">
              <a:avLst/>
            </a:prstGeom>
          </p:spPr>
        </p:pic>
        <p:pic>
          <p:nvPicPr>
            <p:cNvPr id="26" name="그림 25"/>
            <p:cNvPicPr>
              <a:picLocks noChangeAspect="1"/>
            </p:cNvPicPr>
            <p:nvPr/>
          </p:nvPicPr>
          <p:blipFill rotWithShape="1"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20000" contrast="-40000"/>
                      </a14:imgEffect>
                    </a14:imgLayer>
                  </a14:imgProps>
                </a:ext>
              </a:extLst>
            </a:blip>
            <a:srcRect l="69220"/>
            <a:stretch/>
          </p:blipFill>
          <p:spPr>
            <a:xfrm>
              <a:off x="2356941" y="2311560"/>
              <a:ext cx="941159" cy="271287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52502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17005" y="1146220"/>
            <a:ext cx="21577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>
                <a:solidFill>
                  <a:srgbClr val="00B050"/>
                </a:solidFill>
              </a:rPr>
              <a:t>Precaution for Use</a:t>
            </a:r>
            <a:endParaRPr lang="ko-KR" altLang="en-US" sz="2000" b="1" dirty="0">
              <a:solidFill>
                <a:srgbClr val="00B050"/>
              </a:solidFill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404813" y="1798956"/>
            <a:ext cx="6287133" cy="35432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 </a:t>
            </a:r>
            <a:r>
              <a:rPr lang="en-US" altLang="ko-KR" sz="1150" dirty="0">
                <a:solidFill>
                  <a:srgbClr val="202124"/>
                </a:solidFill>
                <a:ea typeface="inherit"/>
              </a:rPr>
              <a:t>Use carefully to avoid the risk of low-temperature burns if used for a long time.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 </a:t>
            </a:r>
            <a:r>
              <a:rPr lang="en-US" altLang="ko-KR" sz="1150" dirty="0">
                <a:solidFill>
                  <a:srgbClr val="202124"/>
                </a:solidFill>
                <a:ea typeface="inherit"/>
              </a:rPr>
              <a:t>Do not touch with a heat-generating product. </a:t>
            </a:r>
            <a:endParaRPr lang="en-US" altLang="ko-KR" sz="1150" dirty="0" smtClean="0">
              <a:solidFill>
                <a:srgbClr val="202124"/>
              </a:solidFill>
              <a:ea typeface="inherit"/>
            </a:endParaRPr>
          </a:p>
          <a:p>
            <a:pPr>
              <a:lnSpc>
                <a:spcPct val="150000"/>
              </a:lnSpc>
            </a:pP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     (</a:t>
            </a:r>
            <a:r>
              <a:rPr lang="en-US" altLang="ko-KR" sz="1150" dirty="0">
                <a:solidFill>
                  <a:srgbClr val="202124"/>
                </a:solidFill>
                <a:ea typeface="inherit"/>
              </a:rPr>
              <a:t>Do not use for infants and toddlers under 3 years old</a:t>
            </a: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.)</a:t>
            </a:r>
            <a:endParaRPr lang="en-US" altLang="ko-KR" sz="1150" dirty="0">
              <a:solidFill>
                <a:srgbClr val="202124"/>
              </a:solidFill>
              <a:ea typeface="inherit"/>
            </a:endParaRP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 </a:t>
            </a:r>
            <a:r>
              <a:rPr lang="en-US" altLang="ko-KR" sz="1150" dirty="0">
                <a:solidFill>
                  <a:srgbClr val="202124"/>
                </a:solidFill>
                <a:ea typeface="inherit"/>
              </a:rPr>
              <a:t>Do not use this device on the elderly who are sensitive to heat or cannot cope </a:t>
            </a: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with</a:t>
            </a:r>
          </a:p>
          <a:p>
            <a:pPr>
              <a:lnSpc>
                <a:spcPct val="150000"/>
              </a:lnSpc>
            </a:pP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      overheating.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 </a:t>
            </a:r>
            <a:r>
              <a:rPr lang="en-US" altLang="ko-KR" sz="1150" dirty="0">
                <a:solidFill>
                  <a:srgbClr val="202124"/>
                </a:solidFill>
                <a:ea typeface="inherit"/>
              </a:rPr>
              <a:t>If you have sensitive skin, it is recommended to use after a test or consultation</a:t>
            </a: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.</a:t>
            </a:r>
            <a:endParaRPr lang="en-US" altLang="ko-KR" sz="1150" dirty="0">
              <a:solidFill>
                <a:srgbClr val="202124"/>
              </a:solidFill>
              <a:ea typeface="inherit"/>
            </a:endParaRP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 </a:t>
            </a:r>
            <a:r>
              <a:rPr lang="en-US" altLang="ko-KR" sz="1150" dirty="0">
                <a:solidFill>
                  <a:srgbClr val="202124"/>
                </a:solidFill>
                <a:ea typeface="inherit"/>
              </a:rPr>
              <a:t>If the product is damaged or broken, do not plug it in and contact the customer </a:t>
            </a:r>
          </a:p>
          <a:p>
            <a:pPr>
              <a:lnSpc>
                <a:spcPct val="150000"/>
              </a:lnSpc>
            </a:pP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      service </a:t>
            </a:r>
            <a:r>
              <a:rPr lang="en-US" altLang="ko-KR" sz="1150" dirty="0">
                <a:solidFill>
                  <a:srgbClr val="202124"/>
                </a:solidFill>
                <a:ea typeface="inherit"/>
              </a:rPr>
              <a:t>center.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Do </a:t>
            </a:r>
            <a:r>
              <a:rPr lang="en-US" altLang="ko-KR" sz="1150" dirty="0">
                <a:solidFill>
                  <a:srgbClr val="202124"/>
                </a:solidFill>
                <a:ea typeface="inherit"/>
              </a:rPr>
              <a:t>not damage or arbitrarily disassemble, repair, or modify with sharp </a:t>
            </a: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instruments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Keep </a:t>
            </a:r>
            <a:r>
              <a:rPr lang="en-US" altLang="ko-KR" sz="1150" dirty="0">
                <a:solidFill>
                  <a:srgbClr val="202124"/>
                </a:solidFill>
                <a:ea typeface="inherit"/>
              </a:rPr>
              <a:t>the product away from fire.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Avoid </a:t>
            </a:r>
            <a:r>
              <a:rPr lang="en-US" altLang="ko-KR" sz="1150" dirty="0">
                <a:solidFill>
                  <a:srgbClr val="202124"/>
                </a:solidFill>
                <a:ea typeface="inherit"/>
              </a:rPr>
              <a:t>wet areas when using or storing, and do not connect to power, especially </a:t>
            </a: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with</a:t>
            </a:r>
          </a:p>
          <a:p>
            <a:pPr>
              <a:lnSpc>
                <a:spcPct val="150000"/>
              </a:lnSpc>
            </a:pP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     wet </a:t>
            </a:r>
            <a:r>
              <a:rPr lang="en-US" altLang="ko-KR" sz="1150" dirty="0">
                <a:solidFill>
                  <a:srgbClr val="202124"/>
                </a:solidFill>
                <a:ea typeface="inherit"/>
              </a:rPr>
              <a:t>hands.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 </a:t>
            </a:r>
            <a:r>
              <a:rPr lang="en-US" altLang="ko-KR" sz="1150" dirty="0">
                <a:solidFill>
                  <a:srgbClr val="202124"/>
                </a:solidFill>
                <a:ea typeface="inherit"/>
              </a:rPr>
              <a:t>Do not fold or crumple severely when using or storing</a:t>
            </a: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.</a:t>
            </a:r>
            <a:endParaRPr lang="ko-KR" altLang="ko-KR" sz="1150" dirty="0"/>
          </a:p>
        </p:txBody>
      </p:sp>
      <p:pic>
        <p:nvPicPr>
          <p:cNvPr id="14" name="그림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13" y="235939"/>
            <a:ext cx="2125251" cy="531313"/>
          </a:xfrm>
          <a:prstGeom prst="rect">
            <a:avLst/>
          </a:prstGeom>
        </p:spPr>
      </p:pic>
      <p:cxnSp>
        <p:nvCxnSpPr>
          <p:cNvPr id="17" name="직선 연결선 16"/>
          <p:cNvCxnSpPr/>
          <p:nvPr/>
        </p:nvCxnSpPr>
        <p:spPr>
          <a:xfrm>
            <a:off x="2196659" y="472966"/>
            <a:ext cx="421464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498428" y="156184"/>
            <a:ext cx="199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Product Data Sheet</a:t>
            </a:r>
            <a:endParaRPr lang="ko-KR" altLang="en-US" dirty="0"/>
          </a:p>
        </p:txBody>
      </p:sp>
      <p:sp>
        <p:nvSpPr>
          <p:cNvPr id="21" name="Rectangle 6"/>
          <p:cNvSpPr>
            <a:spLocks noChangeArrowheads="1"/>
          </p:cNvSpPr>
          <p:nvPr/>
        </p:nvSpPr>
        <p:spPr bwMode="auto">
          <a:xfrm>
            <a:off x="304800" y="414130"/>
            <a:ext cx="65" cy="23853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9044" rIns="0" bIns="-1904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Rectangle 9"/>
          <p:cNvSpPr>
            <a:spLocks noChangeArrowheads="1"/>
          </p:cNvSpPr>
          <p:nvPr/>
        </p:nvSpPr>
        <p:spPr bwMode="auto">
          <a:xfrm>
            <a:off x="304800" y="414130"/>
            <a:ext cx="65" cy="23853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9044" rIns="0" bIns="-1904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61922" y="459498"/>
            <a:ext cx="21020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SU0104A2/ SHTGU9NNNN</a:t>
            </a:r>
            <a:endParaRPr lang="en-US" altLang="ko-KR" sz="1400" dirty="0"/>
          </a:p>
        </p:txBody>
      </p:sp>
    </p:spTree>
    <p:extLst>
      <p:ext uri="{BB962C8B-B14F-4D97-AF65-F5344CB8AC3E}">
        <p14:creationId xmlns:p14="http://schemas.microsoft.com/office/powerpoint/2010/main" val="2949267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11611</TotalTime>
  <Words>1069</Words>
  <Application>Microsoft Office PowerPoint</Application>
  <PresentationFormat>A4 용지(210x297mm)</PresentationFormat>
  <Paragraphs>513</Paragraphs>
  <Slides>10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6" baseType="lpstr">
      <vt:lpstr>inherit</vt:lpstr>
      <vt:lpstr>맑은 고딕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강지원</dc:creator>
  <cp:lastModifiedBy>ADMIN</cp:lastModifiedBy>
  <cp:revision>369</cp:revision>
  <cp:lastPrinted>2023-09-18T06:19:54Z</cp:lastPrinted>
  <dcterms:created xsi:type="dcterms:W3CDTF">2023-04-19T03:12:56Z</dcterms:created>
  <dcterms:modified xsi:type="dcterms:W3CDTF">2023-12-04T05:17:48Z</dcterms:modified>
</cp:coreProperties>
</file>